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82" r:id="rId4"/>
    <p:sldId id="260" r:id="rId5"/>
    <p:sldId id="281" r:id="rId6"/>
    <p:sldId id="283" r:id="rId7"/>
    <p:sldId id="284" r:id="rId8"/>
    <p:sldId id="268" r:id="rId9"/>
    <p:sldId id="285" r:id="rId10"/>
    <p:sldId id="286" r:id="rId11"/>
    <p:sldId id="287" r:id="rId12"/>
    <p:sldId id="265" r:id="rId13"/>
    <p:sldId id="288" r:id="rId14"/>
    <p:sldId id="275" r:id="rId15"/>
    <p:sldId id="289" r:id="rId16"/>
    <p:sldId id="274" r:id="rId17"/>
    <p:sldId id="272" r:id="rId18"/>
    <p:sldId id="273" r:id="rId19"/>
    <p:sldId id="269" r:id="rId20"/>
    <p:sldId id="279" r:id="rId21"/>
    <p:sldId id="276" r:id="rId22"/>
    <p:sldId id="277" r:id="rId23"/>
    <p:sldId id="278" r:id="rId24"/>
    <p:sldId id="264" r:id="rId25"/>
    <p:sldId id="270" r:id="rId26"/>
    <p:sldId id="261" r:id="rId27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09" autoAdjust="0"/>
    <p:restoredTop sz="87136" autoAdjust="0"/>
  </p:normalViewPr>
  <p:slideViewPr>
    <p:cSldViewPr>
      <p:cViewPr varScale="1">
        <p:scale>
          <a:sx n="149" d="100"/>
          <a:sy n="149" d="100"/>
        </p:scale>
        <p:origin x="120" y="232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334B4-43C6-47FF-AFC7-2EEDB0EE66F7}" type="datetimeFigureOut">
              <a:rPr lang="en-US" smtClean="0"/>
              <a:t>2024-10-09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D3552-2F95-4E0E-B0B8-68822BB826A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437EE-D348-4D49-8D0B-E2A12F8E030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05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not full convinced this was so helpful?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47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This slide is anyway old; update at least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62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05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raining money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67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4 color: no more than four colors are required to color the regions of any map so that no two adjacent regions have the same color</a:t>
            </a:r>
          </a:p>
          <a:p>
            <a:endParaRPr lang="en-US" dirty="0" smtClean="0"/>
          </a:p>
          <a:p>
            <a:r>
              <a:rPr lang="en-US" dirty="0" err="1" smtClean="0"/>
              <a:t>Feit</a:t>
            </a:r>
            <a:r>
              <a:rPr lang="en-US" dirty="0" smtClean="0"/>
              <a:t>-Thompson: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first major step in the classification of finite simple groups</a:t>
            </a:r>
          </a:p>
          <a:p>
            <a:r>
              <a:rPr lang="en-US" dirty="0" smtClean="0"/>
              <a:t>states that every finite group of odd order is solvable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Saved slide</a:t>
            </a:r>
            <a:r>
              <a:rPr lang="en-US" baseline="0" dirty="0" smtClean="0"/>
              <a:t> space:</a:t>
            </a:r>
          </a:p>
          <a:p>
            <a:pPr>
              <a:lnSpc>
                <a:spcPct val="120000"/>
              </a:lnSpc>
            </a:pPr>
            <a:r>
              <a:rPr lang="en-US" sz="2000" b="1" dirty="0" smtClean="0"/>
              <a:t>Odd order theorem (</a:t>
            </a:r>
            <a:r>
              <a:rPr lang="en-US" sz="2000" b="1" dirty="0" err="1" smtClean="0"/>
              <a:t>Feit</a:t>
            </a:r>
            <a:r>
              <a:rPr lang="en-US" sz="2000" b="1" dirty="0" smtClean="0"/>
              <a:t>-Thompson)</a:t>
            </a:r>
          </a:p>
          <a:p>
            <a:pPr lvl="1"/>
            <a:r>
              <a:rPr lang="en-US" sz="1800" dirty="0" smtClean="0"/>
              <a:t>Coq proof from 2012 introduced the Mathematical Components library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Hales' proof of Kepler conjecture (HOL Light and Isabelle)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40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24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9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a bit about imp + security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24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3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update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9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46021-58C3-4E5D-8BBB-4314F2568516}" type="datetime1">
              <a:rPr lang="en-US" smtClean="0"/>
              <a:t>2024-10-09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CF43D-0ED1-4F29-8E1D-57BE7B33A4CE}" type="datetime1">
              <a:rPr lang="en-US" smtClean="0"/>
              <a:t>2024-10-09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2BCD8-AC7F-41EA-AADA-21D27CA8744F}" type="datetime1">
              <a:rPr lang="en-US" smtClean="0"/>
              <a:t>2024-10-09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B0D8-CAA7-4329-BBEE-2722B0535505}" type="datetime1">
              <a:rPr lang="en-US" smtClean="0"/>
              <a:t>2024-10-09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B950-6BB1-4F84-8BB1-8261E03229D7}" type="datetime1">
              <a:rPr lang="en-US" smtClean="0"/>
              <a:t>2024-10-09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3E42-D0E6-44FB-B701-FD74B390060D}" type="datetime1">
              <a:rPr lang="en-US" smtClean="0"/>
              <a:t>2024-10-09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72E4-3D07-4C00-BCD2-0C4366E79F13}" type="datetime1">
              <a:rPr lang="en-US" smtClean="0"/>
              <a:t>2024-10-09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7863-361C-4082-9348-6A60EAF4CF78}" type="datetime1">
              <a:rPr lang="en-US" smtClean="0"/>
              <a:t>2024-10-09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EC4AD-9339-4E3E-BA65-ACDE4A64233E}" type="datetime1">
              <a:rPr lang="en-US" smtClean="0"/>
              <a:t>2024-10-09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3CB3-1185-4EB7-94FC-026336EF999E}" type="datetime1">
              <a:rPr lang="en-US" smtClean="0"/>
              <a:t>2024-10-09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C0514-54E2-464B-829E-09FA4B9C1B21}" type="datetime1">
              <a:rPr lang="en-US" smtClean="0"/>
              <a:t>2024-10-09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F7E12-C93A-4B3A-BC88-E4170706B5A5}" type="datetime1">
              <a:rPr lang="en-US" smtClean="0"/>
              <a:t>2024-10-09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489479"/>
            <a:ext cx="6794500" cy="1225021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C00000"/>
                </a:solidFill>
              </a:rPr>
              <a:t>Proofs are Programs</a:t>
            </a:r>
            <a:br>
              <a:rPr lang="en-US" sz="6000" b="1" dirty="0" smtClean="0">
                <a:solidFill>
                  <a:srgbClr val="C00000"/>
                </a:solidFill>
              </a:rPr>
            </a:br>
            <a:r>
              <a:rPr lang="en-US" sz="3200" b="1" dirty="0" smtClean="0">
                <a:solidFill>
                  <a:srgbClr val="C00000"/>
                </a:solidFill>
              </a:rPr>
              <a:t>Winter 2024-25 @ Ruhr Uni Bochum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064000"/>
            <a:ext cx="9144000" cy="10795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Lecturers: </a:t>
            </a:r>
            <a:r>
              <a:rPr lang="en-US" sz="2800" dirty="0" smtClean="0">
                <a:solidFill>
                  <a:schemeClr val="tx1"/>
                </a:solidFill>
              </a:rPr>
              <a:t>C</a:t>
            </a:r>
            <a:r>
              <a:rPr lang="ro-RO" sz="2800" dirty="0">
                <a:solidFill>
                  <a:schemeClr val="tx1"/>
                </a:solidFill>
              </a:rPr>
              <a:t>ătălin </a:t>
            </a:r>
            <a:r>
              <a:rPr lang="ro-RO" sz="2800" dirty="0" smtClean="0">
                <a:solidFill>
                  <a:schemeClr val="tx1"/>
                </a:solidFill>
              </a:rPr>
              <a:t>Hrițcu</a:t>
            </a:r>
            <a:r>
              <a:rPr lang="en-US" sz="2800" dirty="0" smtClean="0">
                <a:solidFill>
                  <a:schemeClr val="tx1"/>
                </a:solidFill>
              </a:rPr>
              <a:t> and Clara Schneidewind</a:t>
            </a:r>
          </a:p>
          <a:p>
            <a:r>
              <a:rPr lang="en-US" sz="2800" b="1" dirty="0" smtClean="0">
                <a:solidFill>
                  <a:schemeClr val="tx1"/>
                </a:solidFill>
              </a:rPr>
              <a:t>   TAs:</a:t>
            </a:r>
            <a:r>
              <a:rPr lang="en-US" sz="2800" dirty="0" smtClean="0">
                <a:solidFill>
                  <a:schemeClr val="tx1"/>
                </a:solidFill>
              </a:rPr>
              <a:t> Cezar Andrici</a:t>
            </a:r>
            <a:r>
              <a:rPr lang="en-US" sz="2800" dirty="0">
                <a:solidFill>
                  <a:schemeClr val="tx1"/>
                </a:solidFill>
              </a:rPr>
              <a:t> and Sebastian </a:t>
            </a:r>
            <a:r>
              <a:rPr lang="en-US" sz="2800" dirty="0" smtClean="0">
                <a:solidFill>
                  <a:schemeClr val="tx1"/>
                </a:solidFill>
              </a:rPr>
              <a:t>Harwig</a:t>
            </a:r>
            <a:endParaRPr lang="en-US" sz="2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Max Planck Institute for Security and Privacy (MPI-SP)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EDDCC-B077-4820-BE21-09B98267384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00" y="114300"/>
            <a:ext cx="1758700" cy="19507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54354"/>
            <a:ext cx="1607456" cy="1604846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13647"/>
          <a:stretch/>
        </p:blipFill>
        <p:spPr>
          <a:xfrm>
            <a:off x="2558984" y="2154354"/>
            <a:ext cx="1710161" cy="16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873" y="2154354"/>
            <a:ext cx="1600200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154354"/>
            <a:ext cx="1571213" cy="160713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err="1"/>
              <a:t>CompCert</a:t>
            </a:r>
            <a:r>
              <a:rPr lang="en-US" sz="3200" b="1" dirty="0"/>
              <a:t> C compiler</a:t>
            </a: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2000" dirty="0"/>
              <a:t>verified in Coq to compile </a:t>
            </a:r>
            <a:r>
              <a:rPr lang="en-US" sz="2000" u="sng" dirty="0" smtClean="0"/>
              <a:t>correctly</a:t>
            </a:r>
            <a:endParaRPr lang="en-US" dirty="0" smtClean="0"/>
          </a:p>
          <a:p>
            <a:pPr marL="0" indent="-182880"/>
            <a:r>
              <a:rPr lang="en-US" sz="2000" dirty="0" smtClean="0"/>
              <a:t>each </a:t>
            </a:r>
            <a:r>
              <a:rPr lang="en-US" sz="2000" dirty="0"/>
              <a:t>language given a </a:t>
            </a:r>
            <a:r>
              <a:rPr lang="en-US" sz="2000" dirty="0" smtClean="0"/>
              <a:t>semantics</a:t>
            </a:r>
          </a:p>
          <a:p>
            <a:pPr marL="0" indent="-182880"/>
            <a:r>
              <a:rPr lang="en-US" sz="2000" dirty="0" smtClean="0"/>
              <a:t>transformations </a:t>
            </a:r>
            <a:r>
              <a:rPr lang="en-US" sz="2000" dirty="0"/>
              <a:t>and </a:t>
            </a:r>
            <a:r>
              <a:rPr lang="en-US" sz="2000" dirty="0" smtClean="0"/>
              <a:t>optimizations</a:t>
            </a:r>
          </a:p>
          <a:p>
            <a:pPr marL="457200" lvl="1"/>
            <a:r>
              <a:rPr lang="en-US" sz="1667" dirty="0" smtClean="0"/>
              <a:t>implemented </a:t>
            </a:r>
            <a:r>
              <a:rPr lang="en-US" sz="1667" dirty="0"/>
              <a:t>as pure </a:t>
            </a:r>
            <a:r>
              <a:rPr lang="en-US" sz="1667" dirty="0" smtClean="0"/>
              <a:t>functions</a:t>
            </a:r>
          </a:p>
          <a:p>
            <a:pPr marL="457200" lvl="1"/>
            <a:r>
              <a:rPr lang="en-US" sz="1667" dirty="0" smtClean="0"/>
              <a:t>proved </a:t>
            </a:r>
            <a:r>
              <a:rPr lang="en-US" sz="1667" dirty="0"/>
              <a:t>to preserve </a:t>
            </a:r>
            <a:r>
              <a:rPr lang="en-US" sz="1667" dirty="0" smtClean="0"/>
              <a:t>semantics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 smtClean="0"/>
              <a:t>Cezar</a:t>
            </a:r>
            <a:r>
              <a:rPr lang="en-US" sz="1800" dirty="0"/>
              <a:t>, </a:t>
            </a:r>
            <a:r>
              <a:rPr lang="en-US" sz="1800" dirty="0" smtClean="0"/>
              <a:t>Sebastian, C</a:t>
            </a:r>
            <a:r>
              <a:rPr lang="ro-RO" sz="1800" dirty="0"/>
              <a:t>ătălin</a:t>
            </a:r>
            <a:r>
              <a:rPr lang="en-US" sz="1800" dirty="0" smtClean="0"/>
              <a:t>, </a:t>
            </a:r>
            <a:r>
              <a:rPr lang="en-US" sz="1800" dirty="0"/>
              <a:t>et al building </a:t>
            </a:r>
            <a:r>
              <a:rPr lang="en-US" sz="1800" u="sng" dirty="0" smtClean="0"/>
              <a:t>secure</a:t>
            </a:r>
            <a:r>
              <a:rPr lang="en-US" sz="1800" dirty="0" smtClean="0"/>
              <a:t> compilers in </a:t>
            </a:r>
            <a:r>
              <a:rPr lang="en-US" sz="1800" dirty="0"/>
              <a:t>Coq/F*</a:t>
            </a:r>
          </a:p>
          <a:p>
            <a:pPr marL="457200" lvl="1"/>
            <a:r>
              <a:rPr lang="en-US" sz="1600" dirty="0" smtClean="0"/>
              <a:t>including </a:t>
            </a:r>
            <a:r>
              <a:rPr lang="en-US" sz="1600" dirty="0"/>
              <a:t>a secure variant of </a:t>
            </a:r>
            <a:r>
              <a:rPr lang="en-US" sz="1600" dirty="0" err="1" smtClean="0"/>
              <a:t>CompCert</a:t>
            </a:r>
            <a:endParaRPr lang="en-US" sz="1600" dirty="0"/>
          </a:p>
          <a:p>
            <a:pPr marL="457200" lvl="1"/>
            <a:r>
              <a:rPr lang="en-US" sz="1600" dirty="0" smtClean="0"/>
              <a:t>a </a:t>
            </a:r>
            <a:r>
              <a:rPr lang="en-US" sz="1600" dirty="0"/>
              <a:t>secure compiler from F* to </a:t>
            </a:r>
            <a:r>
              <a:rPr lang="en-US" sz="1600" dirty="0" smtClean="0"/>
              <a:t>OCaml</a:t>
            </a:r>
          </a:p>
          <a:p>
            <a:pPr marL="457200" lvl="1"/>
            <a:r>
              <a:rPr lang="en-US" sz="1600" dirty="0" smtClean="0"/>
              <a:t>side-channel defenses, etc.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"/>
          <a:stretch/>
        </p:blipFill>
        <p:spPr>
          <a:xfrm>
            <a:off x="4764814" y="1208491"/>
            <a:ext cx="4150586" cy="4239809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0" y="38100"/>
            <a:ext cx="91440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761970" rtl="0" eaLnBrk="1" latinLnBrk="0" hangingPunct="1"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/>
              <a:t>Why formalize programming </a:t>
            </a:r>
            <a:r>
              <a:rPr lang="en-US" sz="4000" b="1" dirty="0"/>
              <a:t>l</a:t>
            </a:r>
            <a:r>
              <a:rPr lang="en-US" sz="4000" b="1" dirty="0" smtClean="0"/>
              <a:t>anguages?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6370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Secure information flow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382000" cy="377163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C00000"/>
                </a:solidFill>
              </a:rPr>
              <a:t>What does it mean that a program doesn't leak secrets?</a:t>
            </a: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C00000"/>
                </a:solidFill>
              </a:rPr>
              <a:t>Noninterference</a:t>
            </a:r>
            <a:r>
              <a:rPr lang="en-US" sz="2000" dirty="0" smtClean="0"/>
              <a:t> (for imperative programs):</a:t>
            </a:r>
            <a:endParaRPr lang="en-US" sz="2000" dirty="0"/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secrets don't flow from secret variables to public variables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executing the program </a:t>
            </a:r>
            <a:r>
              <a:rPr lang="en-US" sz="1800" u="sng" dirty="0" smtClean="0"/>
              <a:t>twice</a:t>
            </a:r>
            <a:r>
              <a:rPr lang="en-US" sz="1800" dirty="0" smtClean="0"/>
              <a:t> with different initial values for the secret variables produces two final states whose public variables are still equal</a:t>
            </a: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chemeClr val="tx2"/>
                </a:solidFill>
              </a:rPr>
              <a:t>Can be enforced </a:t>
            </a:r>
            <a:r>
              <a:rPr lang="en-US" sz="2000" b="1" u="sng" dirty="0" smtClean="0">
                <a:solidFill>
                  <a:schemeClr val="tx2"/>
                </a:solidFill>
              </a:rPr>
              <a:t>statically</a:t>
            </a:r>
            <a:r>
              <a:rPr lang="en-US" sz="2000" b="1" dirty="0" smtClean="0">
                <a:solidFill>
                  <a:schemeClr val="tx2"/>
                </a:solidFill>
              </a:rPr>
              <a:t> by </a:t>
            </a:r>
            <a:r>
              <a:rPr lang="en-US" sz="2000" b="1" u="sng" dirty="0" smtClean="0">
                <a:solidFill>
                  <a:schemeClr val="tx2"/>
                </a:solidFill>
              </a:rPr>
              <a:t>simple type system</a:t>
            </a:r>
            <a:endParaRPr lang="en-US" sz="2000" dirty="0" smtClean="0"/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Prevent explicit flows (simple taint tracking): public := secret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Prevent implicit flows, via the control flow of the program:</a:t>
            </a:r>
            <a:br>
              <a:rPr lang="en-US" sz="1800" dirty="0" smtClean="0"/>
            </a:br>
            <a:r>
              <a:rPr lang="en-US" sz="1800" dirty="0" smtClean="0"/>
              <a:t>if secret then public := 1 else public := 0</a:t>
            </a: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chemeClr val="tx2"/>
                </a:solidFill>
              </a:rPr>
              <a:t>Can also be enforced </a:t>
            </a:r>
            <a:r>
              <a:rPr lang="en-US" sz="2000" b="1" u="sng" dirty="0" smtClean="0">
                <a:solidFill>
                  <a:schemeClr val="tx2"/>
                </a:solidFill>
              </a:rPr>
              <a:t>dynamically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e.g. Secure Multi-Execution</a:t>
            </a:r>
            <a:endParaRPr lang="en-US" sz="1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7162800" y="226316"/>
            <a:ext cx="1995246" cy="1909568"/>
            <a:chOff x="7162800" y="222020"/>
            <a:chExt cx="1995246" cy="1909568"/>
          </a:xfrm>
        </p:grpSpPr>
        <p:sp>
          <p:nvSpPr>
            <p:cNvPr id="5" name="TextBox 4"/>
            <p:cNvSpPr txBox="1"/>
            <p:nvPr/>
          </p:nvSpPr>
          <p:spPr>
            <a:xfrm>
              <a:off x="7162800" y="457200"/>
              <a:ext cx="627095" cy="437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public</a:t>
              </a:r>
              <a:br>
                <a:rPr lang="en-US" sz="1400" dirty="0" smtClean="0"/>
              </a:br>
              <a:r>
                <a:rPr lang="en-US" sz="1400" dirty="0" smtClean="0"/>
                <a:t>vars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92610" y="457199"/>
              <a:ext cx="630173" cy="441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secret</a:t>
              </a:r>
              <a:br>
                <a:rPr lang="en-US" sz="1400" dirty="0" smtClean="0"/>
              </a:br>
              <a:r>
                <a:rPr lang="en-US" sz="1400" dirty="0" smtClean="0"/>
                <a:t>vars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74591" y="1501762"/>
              <a:ext cx="627095" cy="437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public</a:t>
              </a:r>
              <a:br>
                <a:rPr lang="en-US" sz="1400" dirty="0" smtClean="0"/>
              </a:br>
              <a:r>
                <a:rPr lang="en-US" sz="1400" dirty="0" smtClean="0"/>
                <a:t>vars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04401" y="1501761"/>
              <a:ext cx="630173" cy="441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secret</a:t>
              </a:r>
              <a:br>
                <a:rPr lang="en-US" sz="1400" dirty="0" smtClean="0"/>
              </a:br>
              <a:r>
                <a:rPr lang="en-US" sz="1400" dirty="0" smtClean="0"/>
                <a:t>vars</a:t>
              </a:r>
              <a:endParaRPr lang="en-US" sz="1400" dirty="0"/>
            </a:p>
          </p:txBody>
        </p:sp>
        <p:cxnSp>
          <p:nvCxnSpPr>
            <p:cNvPr id="14" name="Straight Arrow Connector 13"/>
            <p:cNvCxnSpPr>
              <a:stCxn id="5" idx="2"/>
              <a:endCxn id="12" idx="0"/>
            </p:cNvCxnSpPr>
            <p:nvPr/>
          </p:nvCxnSpPr>
          <p:spPr>
            <a:xfrm>
              <a:off x="7476348" y="894243"/>
              <a:ext cx="11791" cy="6075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1" idx="2"/>
              <a:endCxn id="13" idx="0"/>
            </p:cNvCxnSpPr>
            <p:nvPr/>
          </p:nvCxnSpPr>
          <p:spPr>
            <a:xfrm>
              <a:off x="8407697" y="898538"/>
              <a:ext cx="11791" cy="6032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631791" y="848213"/>
              <a:ext cx="609600" cy="67578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451642" y="222020"/>
              <a:ext cx="1018677" cy="268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 smtClean="0"/>
                <a:t>initial state</a:t>
              </a:r>
              <a:endParaRPr lang="en-US" sz="14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03572" y="1862604"/>
              <a:ext cx="922497" cy="268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 smtClean="0"/>
                <a:t>final state</a:t>
              </a:r>
              <a:endParaRPr lang="en-US" sz="14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382000" y="948204"/>
              <a:ext cx="776046" cy="441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 smtClean="0">
                  <a:solidFill>
                    <a:schemeClr val="accent1"/>
                  </a:solidFill>
                </a:rPr>
                <a:t>allowed</a:t>
              </a:r>
              <a:br>
                <a:rPr lang="en-US" sz="1400" b="1" dirty="0" smtClean="0">
                  <a:solidFill>
                    <a:schemeClr val="accent1"/>
                  </a:solidFill>
                </a:rPr>
              </a:br>
              <a:r>
                <a:rPr lang="en-US" sz="1400" b="1" dirty="0" smtClean="0">
                  <a:solidFill>
                    <a:schemeClr val="accent1"/>
                  </a:solidFill>
                </a:rPr>
                <a:t>flows</a:t>
              </a:r>
              <a:endParaRPr lang="en-US" sz="1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57177" y="3848100"/>
            <a:ext cx="3424823" cy="1834906"/>
            <a:chOff x="5309751" y="108194"/>
            <a:chExt cx="3424823" cy="1834906"/>
          </a:xfrm>
        </p:grpSpPr>
        <p:sp>
          <p:nvSpPr>
            <p:cNvPr id="17" name="TextBox 16"/>
            <p:cNvSpPr txBox="1"/>
            <p:nvPr/>
          </p:nvSpPr>
          <p:spPr>
            <a:xfrm>
              <a:off x="7162800" y="457200"/>
              <a:ext cx="627095" cy="437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public</a:t>
              </a:r>
              <a:br>
                <a:rPr lang="en-US" sz="1400" dirty="0" smtClean="0"/>
              </a:br>
              <a:r>
                <a:rPr lang="en-US" sz="1400" dirty="0" smtClean="0"/>
                <a:t>vars</a:t>
              </a:r>
              <a:endParaRPr lang="en-US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92610" y="457199"/>
              <a:ext cx="630173" cy="441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secret</a:t>
              </a:r>
              <a:br>
                <a:rPr lang="en-US" sz="1400" dirty="0" smtClean="0"/>
              </a:br>
              <a:r>
                <a:rPr lang="en-US" sz="1400" dirty="0" smtClean="0"/>
                <a:t>vars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74591" y="1501762"/>
              <a:ext cx="627095" cy="437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public</a:t>
              </a:r>
              <a:br>
                <a:rPr lang="en-US" sz="1400" dirty="0" smtClean="0"/>
              </a:br>
              <a:r>
                <a:rPr lang="en-US" sz="1400" dirty="0" smtClean="0"/>
                <a:t>vars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104401" y="1501761"/>
              <a:ext cx="630173" cy="441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secret</a:t>
              </a:r>
              <a:br>
                <a:rPr lang="en-US" sz="1400" dirty="0" smtClean="0"/>
              </a:br>
              <a:r>
                <a:rPr lang="en-US" sz="1400" dirty="0" smtClean="0"/>
                <a:t>vars</a:t>
              </a:r>
              <a:endParaRPr lang="en-US" sz="1400" dirty="0"/>
            </a:p>
          </p:txBody>
        </p:sp>
        <p:cxnSp>
          <p:nvCxnSpPr>
            <p:cNvPr id="22" name="Straight Arrow Connector 21"/>
            <p:cNvCxnSpPr>
              <a:stCxn id="17" idx="2"/>
              <a:endCxn id="20" idx="0"/>
            </p:cNvCxnSpPr>
            <p:nvPr/>
          </p:nvCxnSpPr>
          <p:spPr>
            <a:xfrm>
              <a:off x="7476348" y="894243"/>
              <a:ext cx="11791" cy="60751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9" idx="2"/>
              <a:endCxn id="21" idx="0"/>
            </p:cNvCxnSpPr>
            <p:nvPr/>
          </p:nvCxnSpPr>
          <p:spPr>
            <a:xfrm>
              <a:off x="8407697" y="898538"/>
              <a:ext cx="11791" cy="6032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7591574" y="848213"/>
              <a:ext cx="609600" cy="67578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309751" y="531388"/>
              <a:ext cx="1018677" cy="268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 smtClean="0"/>
                <a:t>initial state</a:t>
              </a:r>
              <a:endParaRPr lang="en-US" sz="14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099828" y="1598188"/>
              <a:ext cx="922497" cy="268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 smtClean="0"/>
                <a:t>final state</a:t>
              </a:r>
              <a:endParaRPr lang="en-US" sz="14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52228" y="108194"/>
              <a:ext cx="737574" cy="786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endParaRPr lang="en-US" sz="1400" dirty="0" smtClean="0"/>
            </a:p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dummy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secret</a:t>
              </a:r>
              <a:br>
                <a:rPr lang="en-US" sz="1400" dirty="0" smtClean="0"/>
              </a:br>
              <a:r>
                <a:rPr lang="en-US" sz="1400" dirty="0" smtClean="0"/>
                <a:t>vars</a:t>
              </a:r>
              <a:endParaRPr lang="en-US" sz="1400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6610727" y="907820"/>
              <a:ext cx="609600" cy="675787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6877058" y="962255"/>
              <a:ext cx="638316" cy="441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 smtClean="0">
                  <a:solidFill>
                    <a:srgbClr val="C00000"/>
                  </a:solidFill>
                </a:rPr>
                <a:t>public</a:t>
              </a:r>
              <a:br>
                <a:rPr lang="en-US" sz="1400" b="1" dirty="0" smtClean="0">
                  <a:solidFill>
                    <a:srgbClr val="C00000"/>
                  </a:solidFill>
                </a:rPr>
              </a:br>
              <a:r>
                <a:rPr lang="en-US" sz="1400" b="1" dirty="0" smtClean="0">
                  <a:solidFill>
                    <a:srgbClr val="C00000"/>
                  </a:solidFill>
                </a:rPr>
                <a:t>exec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21777" y="870194"/>
              <a:ext cx="635109" cy="441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 smtClean="0">
                  <a:solidFill>
                    <a:schemeClr val="tx2"/>
                  </a:solidFill>
                </a:rPr>
                <a:t>secret</a:t>
              </a:r>
              <a:br>
                <a:rPr lang="en-US" sz="1400" b="1" dirty="0" smtClean="0">
                  <a:solidFill>
                    <a:schemeClr val="tx2"/>
                  </a:solidFill>
                </a:rPr>
              </a:br>
              <a:r>
                <a:rPr lang="en-US" sz="1400" b="1" dirty="0" smtClean="0">
                  <a:solidFill>
                    <a:schemeClr val="tx2"/>
                  </a:solidFill>
                </a:rPr>
                <a:t>exec</a:t>
              </a:r>
              <a:endParaRPr lang="en-US" sz="14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32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In this course you will learn ...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2500"/>
            <a:ext cx="8229600" cy="3771636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to write purely functional programs in Coq</a:t>
            </a:r>
            <a:endParaRPr lang="en-US" sz="2400" b="1" dirty="0">
              <a:solidFill>
                <a:schemeClr val="tx2"/>
              </a:solidFill>
            </a:endParaRPr>
          </a:p>
          <a:p>
            <a:pPr lvl="1"/>
            <a:r>
              <a:rPr lang="en-US" sz="2000" dirty="0" smtClean="0"/>
              <a:t>natural numbers, lists, maps, trees, program syntax</a:t>
            </a:r>
          </a:p>
          <a:p>
            <a:r>
              <a:rPr lang="en-US" sz="2400" b="1" dirty="0" smtClean="0">
                <a:solidFill>
                  <a:schemeClr val="tx2"/>
                </a:solidFill>
              </a:rPr>
              <a:t>to verify these programs by proving theorems about them</a:t>
            </a:r>
          </a:p>
          <a:p>
            <a:pPr lvl="1"/>
            <a:r>
              <a:rPr lang="en-US" sz="2000" dirty="0" smtClean="0"/>
              <a:t>case analysis, induction, inversion, proof automation, ...</a:t>
            </a:r>
            <a:endParaRPr lang="en-US" sz="2000" dirty="0"/>
          </a:p>
          <a:p>
            <a:r>
              <a:rPr lang="en-US" sz="2400" b="1" dirty="0" smtClean="0">
                <a:solidFill>
                  <a:schemeClr val="tx2"/>
                </a:solidFill>
              </a:rPr>
              <a:t>about the Curry-Howard correspondence</a:t>
            </a:r>
            <a:r>
              <a:rPr lang="en-US" sz="2400" dirty="0" smtClean="0"/>
              <a:t> (optional for BSc)</a:t>
            </a:r>
            <a:endParaRPr lang="en-US" sz="2400" dirty="0"/>
          </a:p>
          <a:p>
            <a:pPr lvl="1"/>
            <a:r>
              <a:rPr lang="en-US" sz="2000" dirty="0"/>
              <a:t>proofs = </a:t>
            </a:r>
            <a:r>
              <a:rPr lang="en-US" sz="2000" dirty="0" smtClean="0"/>
              <a:t>typed purely </a:t>
            </a:r>
            <a:r>
              <a:rPr lang="en-US" sz="2000" dirty="0"/>
              <a:t>functional </a:t>
            </a:r>
            <a:r>
              <a:rPr lang="en-US" sz="2000" dirty="0" smtClean="0"/>
              <a:t>programs</a:t>
            </a:r>
            <a:endParaRPr lang="en-US" sz="2400" b="1" dirty="0" smtClean="0">
              <a:solidFill>
                <a:schemeClr val="tx2"/>
              </a:solidFill>
            </a:endParaRPr>
          </a:p>
          <a:p>
            <a:r>
              <a:rPr lang="en-US" sz="2400" b="1" dirty="0" smtClean="0">
                <a:solidFill>
                  <a:schemeClr val="tx2"/>
                </a:solidFill>
              </a:rPr>
              <a:t>to formalize simple imperative programming language</a:t>
            </a:r>
          </a:p>
          <a:p>
            <a:pPr lvl="1"/>
            <a:r>
              <a:rPr lang="en-US" sz="2066" dirty="0" smtClean="0"/>
              <a:t>syntax and operational semantics (evaluation relation)</a:t>
            </a:r>
          </a:p>
          <a:p>
            <a:r>
              <a:rPr lang="en-US" sz="2400" b="1" dirty="0" smtClean="0">
                <a:solidFill>
                  <a:schemeClr val="tx2"/>
                </a:solidFill>
              </a:rPr>
              <a:t>about secure information-flow control</a:t>
            </a:r>
          </a:p>
          <a:p>
            <a:pPr lvl="1"/>
            <a:r>
              <a:rPr lang="en-US" sz="2066" dirty="0" smtClean="0"/>
              <a:t>enforcing noninterference statically by type system</a:t>
            </a:r>
            <a:br>
              <a:rPr lang="en-US" sz="2066" dirty="0" smtClean="0"/>
            </a:br>
            <a:r>
              <a:rPr lang="en-US" sz="2066" dirty="0" smtClean="0"/>
              <a:t>and dynamically by secure multi-execution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14300"/>
            <a:ext cx="1600200" cy="177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0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4" r="-4644" b="21495"/>
          <a:stretch/>
        </p:blipFill>
        <p:spPr>
          <a:xfrm>
            <a:off x="6172200" y="2912107"/>
            <a:ext cx="2514600" cy="2383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0100"/>
          </a:xfrm>
        </p:spPr>
        <p:txBody>
          <a:bodyPr/>
          <a:lstStyle/>
          <a:p>
            <a:r>
              <a:rPr lang="en-US" b="1" dirty="0" smtClean="0"/>
              <a:t>Conclusion on this course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6300"/>
            <a:ext cx="8229600" cy="44958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Very hands on</a:t>
            </a:r>
            <a:endParaRPr lang="en-US" sz="2400" dirty="0" smtClean="0"/>
          </a:p>
          <a:p>
            <a:pPr lvl="1"/>
            <a:r>
              <a:rPr lang="en-US" sz="2000" dirty="0" smtClean="0"/>
              <a:t>Coq is your personal proof assistant</a:t>
            </a:r>
          </a:p>
          <a:p>
            <a:pPr lvl="1"/>
            <a:r>
              <a:rPr lang="en-US" sz="2000" dirty="0" smtClean="0"/>
              <a:t>Taking gamification to the next level!</a:t>
            </a:r>
          </a:p>
          <a:p>
            <a:r>
              <a:rPr lang="en-US" sz="2400" b="1" dirty="0" smtClean="0"/>
              <a:t>Course based on two textbooks</a:t>
            </a:r>
          </a:p>
          <a:p>
            <a:pPr lvl="1"/>
            <a:r>
              <a:rPr lang="en-US" sz="2000" dirty="0"/>
              <a:t>lots of exercises in Coq</a:t>
            </a:r>
            <a:endParaRPr lang="en-US" sz="2000" dirty="0" smtClean="0"/>
          </a:p>
          <a:p>
            <a:pPr lvl="1"/>
            <a:r>
              <a:rPr lang="en-US" sz="2000" dirty="0" smtClean="0"/>
              <a:t>will link </a:t>
            </a:r>
            <a:r>
              <a:rPr lang="en-US" sz="2000" dirty="0"/>
              <a:t>to </a:t>
            </a:r>
            <a:r>
              <a:rPr lang="en-US" sz="2000"/>
              <a:t>our </a:t>
            </a:r>
            <a:r>
              <a:rPr lang="en-US" sz="2000" smtClean="0"/>
              <a:t>latest versions </a:t>
            </a:r>
            <a:r>
              <a:rPr lang="en-US" sz="2000" dirty="0" smtClean="0"/>
              <a:t>ASAP</a:t>
            </a:r>
          </a:p>
          <a:p>
            <a:r>
              <a:rPr lang="en-US" sz="2400" b="1" dirty="0" smtClean="0">
                <a:solidFill>
                  <a:schemeClr val="tx2"/>
                </a:solidFill>
              </a:rPr>
              <a:t>You will understand </a:t>
            </a:r>
            <a:r>
              <a:rPr lang="en-US" sz="2400" b="1" u="sng" dirty="0" smtClean="0">
                <a:solidFill>
                  <a:schemeClr val="tx2"/>
                </a:solidFill>
              </a:rPr>
              <a:t>proving</a:t>
            </a:r>
          </a:p>
          <a:p>
            <a:pPr lvl="1"/>
            <a:r>
              <a:rPr lang="en-US" sz="2000" dirty="0" smtClean="0"/>
              <a:t>It's not hard, it's just programming!</a:t>
            </a:r>
          </a:p>
          <a:p>
            <a:pPr lvl="1"/>
            <a:r>
              <a:rPr lang="en-US" sz="2000" dirty="0" smtClean="0"/>
              <a:t>If you like programming,</a:t>
            </a:r>
            <a:br>
              <a:rPr lang="en-US" sz="2000" dirty="0" smtClean="0"/>
            </a:br>
            <a:r>
              <a:rPr lang="en-US" sz="2000" dirty="0" smtClean="0"/>
              <a:t>you will like formal proofs too!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Advice: </a:t>
            </a:r>
            <a:r>
              <a:rPr lang="en-US" sz="2400" b="1" dirty="0" smtClean="0">
                <a:solidFill>
                  <a:schemeClr val="tx2"/>
                </a:solidFill>
              </a:rPr>
              <a:t>ask </a:t>
            </a:r>
            <a:r>
              <a:rPr lang="en-US" sz="2400" b="1" dirty="0">
                <a:solidFill>
                  <a:schemeClr val="tx2"/>
                </a:solidFill>
              </a:rPr>
              <a:t>questions, </a:t>
            </a:r>
            <a:r>
              <a:rPr lang="en-US" sz="2400" b="1" dirty="0" smtClean="0">
                <a:solidFill>
                  <a:schemeClr val="tx2"/>
                </a:solidFill>
              </a:rPr>
              <a:t>interact</a:t>
            </a:r>
            <a:endParaRPr lang="en-US" sz="2334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13</a:t>
            </a:fld>
            <a:endParaRPr lang="en-US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37" y="882438"/>
            <a:ext cx="2298781" cy="187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4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Lecture logistics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14 lectures: roughly first 1/2 Clara, second 1/2 Catalin</a:t>
            </a:r>
          </a:p>
          <a:p>
            <a:r>
              <a:rPr lang="en-US" dirty="0" smtClean="0"/>
              <a:t>Vacation 21 Dec to 6 Jan, so no lecture, no tutorials</a:t>
            </a:r>
            <a:endParaRPr lang="en-US" strike="sngStrike" dirty="0"/>
          </a:p>
          <a:p>
            <a:r>
              <a:rPr lang="en-US" dirty="0"/>
              <a:t>We hope for a mostly in-person course</a:t>
            </a:r>
          </a:p>
          <a:p>
            <a:pPr lvl="1"/>
            <a:r>
              <a:rPr lang="en-US" b="1" dirty="0"/>
              <a:t>So please attend physically whenever possible!</a:t>
            </a:r>
          </a:p>
          <a:p>
            <a:pPr lvl="1"/>
            <a:r>
              <a:rPr lang="en-US" dirty="0"/>
              <a:t>When you </a:t>
            </a:r>
            <a:r>
              <a:rPr lang="en-US" b="1" u="sng" dirty="0"/>
              <a:t>really cannot</a:t>
            </a:r>
            <a:r>
              <a:rPr lang="en-US" dirty="0"/>
              <a:t> attend physically</a:t>
            </a:r>
            <a:br>
              <a:rPr lang="en-US" dirty="0"/>
            </a:br>
            <a:r>
              <a:rPr lang="en-US" dirty="0"/>
              <a:t>you can use Zoom or watch the </a:t>
            </a:r>
            <a:r>
              <a:rPr lang="en-US" dirty="0" smtClean="0"/>
              <a:t>recording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6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Exercises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6300"/>
            <a:ext cx="8229600" cy="4495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This is a very hands on course, so exercising </a:t>
            </a:r>
            <a:r>
              <a:rPr lang="en-US" sz="2000" b="1" u="sng" dirty="0" smtClean="0"/>
              <a:t>strongly</a:t>
            </a:r>
            <a:r>
              <a:rPr lang="en-US" sz="2000" b="1" dirty="0" smtClean="0"/>
              <a:t> recommended</a:t>
            </a:r>
          </a:p>
          <a:p>
            <a:pPr lvl="1"/>
            <a:r>
              <a:rPr lang="en-US" sz="1800" dirty="0" smtClean="0"/>
              <a:t>you will learn the most by writing programs and proofs in Coq</a:t>
            </a:r>
          </a:p>
          <a:p>
            <a:pPr lvl="1"/>
            <a:r>
              <a:rPr lang="en-US" sz="1800" dirty="0" smtClean="0"/>
              <a:t>very </a:t>
            </a:r>
            <a:r>
              <a:rPr lang="en-US" sz="1800" dirty="0"/>
              <a:t>strong correlation between exam </a:t>
            </a:r>
            <a:r>
              <a:rPr lang="en-US" sz="1800" dirty="0" smtClean="0"/>
              <a:t>scores and exercise scores</a:t>
            </a:r>
            <a:endParaRPr lang="en-US" sz="1666" b="1" dirty="0" smtClean="0"/>
          </a:p>
          <a:p>
            <a:r>
              <a:rPr lang="en-US" sz="2000" b="1" dirty="0"/>
              <a:t>Exercises count for up to 20% of bonus points</a:t>
            </a:r>
            <a:endParaRPr lang="en-US" sz="2000" dirty="0"/>
          </a:p>
          <a:p>
            <a:pPr lvl="1"/>
            <a:r>
              <a:rPr lang="en-US" sz="2000" dirty="0"/>
              <a:t>not required to do the optional exercises; they don't count for </a:t>
            </a:r>
            <a:r>
              <a:rPr lang="en-US" sz="2000" dirty="0" smtClean="0"/>
              <a:t>grade</a:t>
            </a:r>
            <a:endParaRPr lang="en-US" sz="2000" b="1" dirty="0" smtClean="0"/>
          </a:p>
          <a:p>
            <a:r>
              <a:rPr lang="en-US" sz="2000" b="1" dirty="0" smtClean="0"/>
              <a:t>New exercise sheet will be released on Moodle after most courses</a:t>
            </a:r>
          </a:p>
          <a:p>
            <a:pPr lvl="1"/>
            <a:r>
              <a:rPr lang="en-US" sz="1800" dirty="0" smtClean="0"/>
              <a:t>1(-2) Coq file(s) with holes you have to fill (basically 1-2 book chapters)</a:t>
            </a:r>
          </a:p>
          <a:p>
            <a:pPr lvl="1"/>
            <a:r>
              <a:rPr lang="en-US" sz="1800" dirty="0" smtClean="0"/>
              <a:t>there will be around 10 exercise sheets in total</a:t>
            </a:r>
          </a:p>
          <a:p>
            <a:r>
              <a:rPr lang="en-US" sz="2000" dirty="0" smtClean="0"/>
              <a:t>You have to </a:t>
            </a:r>
            <a:r>
              <a:rPr lang="en-US" sz="2000" b="1" dirty="0" smtClean="0"/>
              <a:t>turn in your solution on Moodle before next course</a:t>
            </a:r>
          </a:p>
          <a:p>
            <a:pPr lvl="1"/>
            <a:r>
              <a:rPr lang="en-US" sz="1800" dirty="0"/>
              <a:t>u</a:t>
            </a:r>
            <a:r>
              <a:rPr lang="en-US" sz="1800" dirty="0" smtClean="0"/>
              <a:t>p to Wednesday at 23:59</a:t>
            </a:r>
          </a:p>
          <a:p>
            <a:r>
              <a:rPr lang="en-US" sz="2000" b="1" dirty="0" smtClean="0"/>
              <a:t>Exercises are individual, please don't share your solutions in any way!</a:t>
            </a:r>
          </a:p>
          <a:p>
            <a:r>
              <a:rPr lang="en-US" sz="2000" b="1" dirty="0" smtClean="0"/>
              <a:t>Exercises highly recommended even if you're not taking this for credit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8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Tutorials: Q&amp;A about the exercise sheets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4115859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TAs</a:t>
            </a:r>
            <a:r>
              <a:rPr lang="en-US" sz="2400" b="1" dirty="0"/>
              <a:t>:</a:t>
            </a:r>
            <a:r>
              <a:rPr lang="en-US" sz="2400" dirty="0"/>
              <a:t> Cezar Andrici and Sebastian </a:t>
            </a:r>
            <a:r>
              <a:rPr lang="en-US" sz="2400" dirty="0" smtClean="0"/>
              <a:t>Harwig</a:t>
            </a:r>
          </a:p>
          <a:p>
            <a:r>
              <a:rPr lang="en-US" sz="2400" b="1" dirty="0" smtClean="0"/>
              <a:t>Wednesday 14:15-15:45</a:t>
            </a:r>
          </a:p>
          <a:p>
            <a:r>
              <a:rPr lang="en-US" sz="2400" dirty="0" smtClean="0"/>
              <a:t>You can come and ask existing questions</a:t>
            </a:r>
          </a:p>
          <a:p>
            <a:pPr lvl="1"/>
            <a:r>
              <a:rPr lang="en-US" sz="2066" dirty="0" smtClean="0"/>
              <a:t>Can </a:t>
            </a:r>
            <a:r>
              <a:rPr lang="en-US" sz="2066" dirty="0"/>
              <a:t>also ask about old </a:t>
            </a:r>
            <a:r>
              <a:rPr lang="en-US" sz="2066" dirty="0" smtClean="0"/>
              <a:t>assignments, but </a:t>
            </a:r>
            <a:r>
              <a:rPr lang="en-US" sz="2066" dirty="0"/>
              <a:t>solutions anyway on </a:t>
            </a:r>
            <a:r>
              <a:rPr lang="en-US" sz="2066" dirty="0" smtClean="0"/>
              <a:t>Moodle</a:t>
            </a:r>
            <a:endParaRPr lang="en-US" sz="2400" dirty="0" smtClean="0"/>
          </a:p>
          <a:p>
            <a:r>
              <a:rPr lang="en-US" sz="2400" dirty="0" smtClean="0"/>
              <a:t>You can also work on your own during tutorials</a:t>
            </a:r>
          </a:p>
          <a:p>
            <a:pPr lvl="1"/>
            <a:r>
              <a:rPr lang="en-US" sz="2066" dirty="0" smtClean="0"/>
              <a:t>and ask questions as they arise</a:t>
            </a:r>
          </a:p>
          <a:p>
            <a:r>
              <a:rPr lang="en-US" sz="2400" dirty="0" smtClean="0"/>
              <a:t>If you manage to solve an exercise sheet and don't have any questions, then no problem, you are not forced to come</a:t>
            </a:r>
          </a:p>
          <a:p>
            <a:r>
              <a:rPr lang="en-US" sz="2400" dirty="0" smtClean="0"/>
              <a:t>Zoom participation in Q&amp;A sessions possible</a:t>
            </a:r>
          </a:p>
          <a:p>
            <a:pPr lvl="1"/>
            <a:r>
              <a:rPr lang="en-US" sz="2066" dirty="0" smtClean="0"/>
              <a:t>again, only if you really cannot make it in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6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Exams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/>
              <a:t>Midterm exam</a:t>
            </a:r>
            <a:r>
              <a:rPr lang="en-US" dirty="0" smtClean="0"/>
              <a:t> (optional)</a:t>
            </a:r>
          </a:p>
          <a:p>
            <a:pPr lvl="1"/>
            <a:r>
              <a:rPr lang="en-US" dirty="0" smtClean="0"/>
              <a:t>practice for the final exam</a:t>
            </a:r>
          </a:p>
          <a:p>
            <a:pPr lvl="1"/>
            <a:r>
              <a:rPr lang="en-US" dirty="0" smtClean="0"/>
              <a:t>also written</a:t>
            </a:r>
            <a:r>
              <a:rPr lang="en-US" dirty="0"/>
              <a:t>, on </a:t>
            </a:r>
            <a:r>
              <a:rPr lang="en-US" dirty="0" smtClean="0"/>
              <a:t>paper</a:t>
            </a:r>
          </a:p>
          <a:p>
            <a:pPr lvl="1"/>
            <a:r>
              <a:rPr lang="en-US" dirty="0" smtClean="0"/>
              <a:t>duration: 60 minutes</a:t>
            </a:r>
          </a:p>
          <a:p>
            <a:pPr lvl="1"/>
            <a:r>
              <a:rPr lang="en-US" dirty="0" smtClean="0"/>
              <a:t>bonus points: up to 10%</a:t>
            </a:r>
          </a:p>
          <a:p>
            <a:pPr lvl="1"/>
            <a:r>
              <a:rPr lang="en-US" dirty="0" smtClean="0"/>
              <a:t>date: Thu, 28 November</a:t>
            </a:r>
            <a:endParaRPr lang="en-US" strike="sngStrike" dirty="0" smtClean="0"/>
          </a:p>
          <a:p>
            <a:pPr lvl="2"/>
            <a:r>
              <a:rPr lang="en-US" sz="2000" dirty="0" smtClean="0"/>
              <a:t>time: 10:30-11:30</a:t>
            </a:r>
            <a:endParaRPr lang="en-US" sz="2000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/>
              <a:t>Final exam</a:t>
            </a:r>
          </a:p>
          <a:p>
            <a:pPr lvl="1"/>
            <a:r>
              <a:rPr lang="en-US" dirty="0" smtClean="0"/>
              <a:t>written, on paper</a:t>
            </a:r>
          </a:p>
          <a:p>
            <a:pPr lvl="2"/>
            <a:r>
              <a:rPr lang="en-US" dirty="0" smtClean="0"/>
              <a:t>so we will also teach you how to</a:t>
            </a:r>
            <a:br>
              <a:rPr lang="en-US" dirty="0" smtClean="0"/>
            </a:br>
            <a:r>
              <a:rPr lang="en-US" dirty="0" smtClean="0"/>
              <a:t>write down proofs informally</a:t>
            </a:r>
          </a:p>
          <a:p>
            <a:pPr lvl="1"/>
            <a:r>
              <a:rPr lang="en-US" dirty="0" smtClean="0"/>
              <a:t>duration: 120 minutes</a:t>
            </a:r>
          </a:p>
          <a:p>
            <a:pPr lvl="1"/>
            <a:r>
              <a:rPr lang="en-US" dirty="0" smtClean="0"/>
              <a:t>100% of the grade</a:t>
            </a:r>
          </a:p>
          <a:p>
            <a:pPr lvl="1"/>
            <a:r>
              <a:rPr lang="en-US" dirty="0" smtClean="0"/>
              <a:t>date: 21 February</a:t>
            </a:r>
          </a:p>
          <a:p>
            <a:pPr lvl="1"/>
            <a:r>
              <a:rPr lang="en-US" dirty="0" smtClean="0"/>
              <a:t>re-exam: 26 March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6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Final grade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60686" y="3515071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41686" y="3515071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22686" y="3514917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3686" y="3514917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83143" y="3514917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62600" y="3514917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136686" y="3515225"/>
            <a:ext cx="3810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17686" y="3515225"/>
            <a:ext cx="3810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 rot="5400000">
            <a:off x="2431806" y="3051123"/>
            <a:ext cx="152246" cy="775342"/>
          </a:xfrm>
          <a:prstGeom prst="leftBrace">
            <a:avLst>
              <a:gd name="adj1" fmla="val 131534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460342" y="2753216"/>
            <a:ext cx="1369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Exercises</a:t>
            </a:r>
            <a:br>
              <a:rPr lang="en-US" b="1" dirty="0" smtClean="0">
                <a:solidFill>
                  <a:srgbClr val="C00000"/>
                </a:solidFill>
              </a:rPr>
            </a:br>
            <a:r>
              <a:rPr lang="en-US" b="1" dirty="0" smtClean="0">
                <a:solidFill>
                  <a:srgbClr val="C00000"/>
                </a:solidFill>
              </a:rPr>
              <a:t>(20% bonus)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47442" y="3069231"/>
            <a:ext cx="192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Final exam (100%)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2" name="Left Brace 21"/>
          <p:cNvSpPr/>
          <p:nvPr/>
        </p:nvSpPr>
        <p:spPr>
          <a:xfrm rot="5400000">
            <a:off x="5112108" y="1533796"/>
            <a:ext cx="152400" cy="3810150"/>
          </a:xfrm>
          <a:prstGeom prst="leftBrace">
            <a:avLst>
              <a:gd name="adj1" fmla="val 62178"/>
              <a:gd name="adj2" fmla="val 50000"/>
            </a:avLst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895600" y="3518058"/>
            <a:ext cx="381000" cy="8382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745514" y="2756049"/>
            <a:ext cx="1369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Midterm</a:t>
            </a:r>
            <a:br>
              <a:rPr lang="en-US" b="1" dirty="0" smtClean="0">
                <a:solidFill>
                  <a:srgbClr val="7030A0"/>
                </a:solidFill>
              </a:rPr>
            </a:br>
            <a:r>
              <a:rPr lang="en-US" b="1" dirty="0" smtClean="0">
                <a:solidFill>
                  <a:srgbClr val="7030A0"/>
                </a:solidFill>
              </a:rPr>
              <a:t>(10% bonus)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5" name="Left Brace 24"/>
          <p:cNvSpPr/>
          <p:nvPr/>
        </p:nvSpPr>
        <p:spPr>
          <a:xfrm rot="5400000">
            <a:off x="3008357" y="3243225"/>
            <a:ext cx="152400" cy="377914"/>
          </a:xfrm>
          <a:prstGeom prst="leftBrace">
            <a:avLst/>
          </a:prstGeom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rot="16200000">
            <a:off x="5113727" y="2552082"/>
            <a:ext cx="152400" cy="380691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318832" y="4505671"/>
            <a:ext cx="427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need 50% </a:t>
            </a:r>
            <a:r>
              <a:rPr lang="en-US" b="1" dirty="0"/>
              <a:t>of this </a:t>
            </a:r>
            <a:r>
              <a:rPr lang="en-US" b="1" dirty="0" smtClean="0"/>
              <a:t>to pass and get credit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318832" y="4850368"/>
            <a:ext cx="487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need at least 95% </a:t>
            </a:r>
            <a:r>
              <a:rPr lang="en-US" b="1" dirty="0"/>
              <a:t>of this </a:t>
            </a:r>
            <a:r>
              <a:rPr lang="en-US" b="1" dirty="0" smtClean="0"/>
              <a:t>to get highest grade</a:t>
            </a:r>
            <a:endParaRPr lang="en-US" b="1" dirty="0"/>
          </a:p>
        </p:txBody>
      </p:sp>
      <p:sp>
        <p:nvSpPr>
          <p:cNvPr id="32" name="Content Placeholder 8"/>
          <p:cNvSpPr>
            <a:spLocks noGrp="1"/>
          </p:cNvSpPr>
          <p:nvPr>
            <p:ph sz="half" idx="1"/>
          </p:nvPr>
        </p:nvSpPr>
        <p:spPr>
          <a:xfrm>
            <a:off x="457200" y="914664"/>
            <a:ext cx="4038600" cy="175912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CASA PhD students</a:t>
            </a:r>
          </a:p>
          <a:p>
            <a:pPr lvl="1"/>
            <a:r>
              <a:rPr lang="en-US" sz="2000" dirty="0" smtClean="0"/>
              <a:t>attendance requirement</a:t>
            </a:r>
            <a:br>
              <a:rPr lang="en-US" sz="2000" dirty="0" smtClean="0"/>
            </a:br>
            <a:r>
              <a:rPr lang="en-US" sz="2000" dirty="0" smtClean="0"/>
              <a:t>is to receive 50% of the exercises score</a:t>
            </a:r>
          </a:p>
        </p:txBody>
      </p:sp>
      <p:sp>
        <p:nvSpPr>
          <p:cNvPr id="33" name="Content Placeholder 9"/>
          <p:cNvSpPr txBox="1">
            <a:spLocks/>
          </p:cNvSpPr>
          <p:nvPr/>
        </p:nvSpPr>
        <p:spPr>
          <a:xfrm>
            <a:off x="4648200" y="914664"/>
            <a:ext cx="4399348" cy="1809254"/>
          </a:xfrm>
          <a:prstGeom prst="rect">
            <a:avLst/>
          </a:prstGeom>
        </p:spPr>
        <p:txBody>
          <a:bodyPr/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You can get </a:t>
            </a:r>
            <a:r>
              <a:rPr lang="en-US" b="1" dirty="0" smtClean="0"/>
              <a:t>credit if you study</a:t>
            </a:r>
          </a:p>
          <a:p>
            <a:r>
              <a:rPr lang="en-US" sz="2000" dirty="0" smtClean="0"/>
              <a:t>Computer Science BSc and MSc</a:t>
            </a:r>
          </a:p>
          <a:p>
            <a:r>
              <a:rPr lang="en-US" sz="2000" dirty="0" smtClean="0"/>
              <a:t>IT Security BSc* and MSc</a:t>
            </a:r>
          </a:p>
          <a:p>
            <a:pPr marL="380985" lvl="1" indent="0">
              <a:buNone/>
            </a:pPr>
            <a:r>
              <a:rPr lang="en-US" sz="1666" dirty="0" smtClean="0"/>
              <a:t>*ITS BSc only as "free elective" (sorry!)</a:t>
            </a:r>
          </a:p>
          <a:p>
            <a:r>
              <a:rPr lang="en-US" sz="2000" dirty="0" smtClean="0"/>
              <a:t>Mathematics MSc</a:t>
            </a:r>
          </a:p>
        </p:txBody>
      </p:sp>
      <p:cxnSp>
        <p:nvCxnSpPr>
          <p:cNvPr id="35" name="Straight Arrow Connector 34"/>
          <p:cNvCxnSpPr>
            <a:endCxn id="20" idx="0"/>
          </p:cNvCxnSpPr>
          <p:nvPr/>
        </p:nvCxnSpPr>
        <p:spPr>
          <a:xfrm>
            <a:off x="2136686" y="2400300"/>
            <a:ext cx="8299" cy="3529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283233" y="3514763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945604" y="3508382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328994" y="3508382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712384" y="3508382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6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/>
      <p:bldP spid="21" grpId="0"/>
      <p:bldP spid="22" grpId="0" animBg="1"/>
      <p:bldP spid="23" grpId="0" animBg="1"/>
      <p:bldP spid="24" grpId="0"/>
      <p:bldP spid="25" grpId="0" animBg="1"/>
      <p:bldP spid="29" grpId="0" animBg="1"/>
      <p:bldP spid="30" grpId="0"/>
      <p:bldP spid="31" grpId="0"/>
      <p:bldP spid="32" grpId="0" build="p"/>
      <p:bldP spid="33" grpId="0" build="p"/>
      <p:bldP spid="34" grpId="0" animBg="1"/>
      <p:bldP spid="36" grpId="0" animBg="1"/>
      <p:bldP spid="37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6700"/>
            <a:ext cx="9144000" cy="163803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Follow up course next semester</a:t>
            </a:r>
            <a:br>
              <a:rPr lang="en-US" sz="2800" b="1" dirty="0" smtClean="0"/>
            </a:br>
            <a:r>
              <a:rPr lang="en-US" sz="2400" b="1" dirty="0" smtClean="0">
                <a:solidFill>
                  <a:srgbClr val="C00000"/>
                </a:solidFill>
              </a:rPr>
              <a:t>Foundations of Programming Languages, Verification, and Security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300"/>
            <a:ext cx="3376017" cy="4076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47800"/>
            <a:ext cx="3376017" cy="40767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657600" y="1257300"/>
            <a:ext cx="609600" cy="7620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Content Placeholder 6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638300"/>
            <a:ext cx="3598483" cy="2927449"/>
          </a:xfrm>
        </p:spPr>
      </p:pic>
      <p:cxnSp>
        <p:nvCxnSpPr>
          <p:cNvPr id="14" name="Straight Arrow Connector 13"/>
          <p:cNvCxnSpPr/>
          <p:nvPr/>
        </p:nvCxnSpPr>
        <p:spPr>
          <a:xfrm flipH="1">
            <a:off x="7239001" y="1181100"/>
            <a:ext cx="609599" cy="1219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1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This course in a nutshell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264"/>
            <a:ext cx="8686800" cy="4076436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Logic </a:t>
            </a:r>
            <a:r>
              <a:rPr lang="en-US" sz="2800" b="1" dirty="0">
                <a:solidFill>
                  <a:schemeClr val="tx2"/>
                </a:solidFill>
              </a:rPr>
              <a:t>and </a:t>
            </a:r>
            <a:r>
              <a:rPr lang="en-US" sz="2800" b="1" dirty="0" smtClean="0">
                <a:solidFill>
                  <a:schemeClr val="tx2"/>
                </a:solidFill>
              </a:rPr>
              <a:t>proofs</a:t>
            </a:r>
          </a:p>
          <a:p>
            <a:r>
              <a:rPr lang="en-US" sz="2800" b="1" dirty="0" smtClean="0">
                <a:solidFill>
                  <a:schemeClr val="tx2"/>
                </a:solidFill>
              </a:rPr>
              <a:t>Verifying functional programs</a:t>
            </a:r>
          </a:p>
          <a:p>
            <a:r>
              <a:rPr lang="en-US" sz="2800" b="1" dirty="0" smtClean="0">
                <a:solidFill>
                  <a:schemeClr val="tx2"/>
                </a:solidFill>
              </a:rPr>
              <a:t>Formalizing simple imperative language</a:t>
            </a:r>
          </a:p>
          <a:p>
            <a:r>
              <a:rPr lang="en-US" sz="2800" b="1" dirty="0" smtClean="0">
                <a:solidFill>
                  <a:schemeClr val="tx2"/>
                </a:solidFill>
              </a:rPr>
              <a:t>Secure information-flow control</a:t>
            </a:r>
          </a:p>
          <a:p>
            <a:r>
              <a:rPr lang="en-US" sz="2800" b="1" dirty="0" smtClean="0">
                <a:solidFill>
                  <a:srgbClr val="C00000"/>
                </a:solidFill>
              </a:rPr>
              <a:t>Using the Coq proof assistant</a:t>
            </a:r>
          </a:p>
          <a:p>
            <a:pPr lvl="1"/>
            <a:r>
              <a:rPr lang="en-US" sz="2800" b="1" dirty="0" smtClean="0"/>
              <a:t>gentle introduction</a:t>
            </a:r>
            <a:br>
              <a:rPr lang="en-US" sz="2800" b="1" dirty="0" smtClean="0"/>
            </a:br>
            <a:r>
              <a:rPr lang="en-US" sz="2800" b="1" dirty="0" smtClean="0"/>
              <a:t>to </a:t>
            </a:r>
            <a:r>
              <a:rPr lang="en-US" sz="2800" b="1" u="sng" dirty="0"/>
              <a:t>functional </a:t>
            </a:r>
            <a:r>
              <a:rPr lang="en-US" sz="2800" b="1" u="sng" dirty="0" smtClean="0"/>
              <a:t>programming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>and </a:t>
            </a:r>
            <a:r>
              <a:rPr lang="en-US" sz="2800" b="1" u="sng" dirty="0" smtClean="0"/>
              <a:t>formal </a:t>
            </a:r>
            <a:r>
              <a:rPr lang="en-US" sz="2800" b="1" u="sng" dirty="0"/>
              <a:t>proofs</a:t>
            </a:r>
            <a:r>
              <a:rPr lang="en-US" sz="2800" b="1" dirty="0"/>
              <a:t> in </a:t>
            </a:r>
            <a:r>
              <a:rPr lang="en-US" sz="2800" b="1" dirty="0" smtClean="0"/>
              <a:t>Coq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285143"/>
            <a:ext cx="1752600" cy="19439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2640" y="4152900"/>
            <a:ext cx="1921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["Le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coq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mécanisé"</a:t>
            </a:r>
            <a:b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  picture by Lilia Anisimova]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56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3. Foundations of ...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4900"/>
            <a:ext cx="8229600" cy="44196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Programming Languages</a:t>
            </a:r>
          </a:p>
          <a:p>
            <a:pPr lvl="1"/>
            <a:r>
              <a:rPr lang="en-US" sz="2000" dirty="0" smtClean="0"/>
              <a:t>formalize simple </a:t>
            </a:r>
            <a:r>
              <a:rPr lang="en-US" sz="2000" dirty="0"/>
              <a:t>imperative and functional </a:t>
            </a:r>
            <a:r>
              <a:rPr lang="en-US" sz="2000" dirty="0" smtClean="0"/>
              <a:t>languages in Coq</a:t>
            </a:r>
            <a:endParaRPr lang="en-US" sz="2000" dirty="0"/>
          </a:p>
          <a:p>
            <a:pPr lvl="1"/>
            <a:r>
              <a:rPr lang="en-US" sz="2000" dirty="0" smtClean="0"/>
              <a:t>type systems, program transformations, simple compilers</a:t>
            </a:r>
          </a:p>
          <a:p>
            <a:pPr lvl="1"/>
            <a:r>
              <a:rPr lang="en-US" sz="2000" dirty="0" smtClean="0"/>
              <a:t>semantics, metatheory (proving properties of the language)</a:t>
            </a:r>
          </a:p>
          <a:p>
            <a:r>
              <a:rPr lang="en-US" sz="2400" b="1" dirty="0" smtClean="0"/>
              <a:t>Verification</a:t>
            </a:r>
          </a:p>
          <a:p>
            <a:pPr lvl="1"/>
            <a:r>
              <a:rPr lang="en-US" sz="2066" dirty="0" smtClean="0"/>
              <a:t>Hoare Logic: verify imperative programs</a:t>
            </a:r>
          </a:p>
          <a:p>
            <a:pPr lvl="1"/>
            <a:r>
              <a:rPr lang="en-US" sz="2066" dirty="0"/>
              <a:t>Relational Hoare </a:t>
            </a:r>
            <a:r>
              <a:rPr lang="en-US" sz="2066" dirty="0" smtClean="0"/>
              <a:t>Logic: program equivalence and security</a:t>
            </a:r>
          </a:p>
          <a:p>
            <a:r>
              <a:rPr lang="en-US" sz="2400" b="1" dirty="0" smtClean="0"/>
              <a:t>Security</a:t>
            </a:r>
          </a:p>
          <a:p>
            <a:pPr lvl="1"/>
            <a:r>
              <a:rPr lang="en-US" sz="2066" dirty="0" smtClean="0"/>
              <a:t>Preventing timing side channels</a:t>
            </a:r>
          </a:p>
          <a:p>
            <a:pPr lvl="2"/>
            <a:r>
              <a:rPr lang="en-US" sz="1733" dirty="0" smtClean="0"/>
              <a:t>for crypto code: </a:t>
            </a:r>
            <a:r>
              <a:rPr lang="en-US" sz="1667" dirty="0" smtClean="0"/>
              <a:t>crypto </a:t>
            </a:r>
            <a:r>
              <a:rPr lang="en-US" sz="1667" dirty="0"/>
              <a:t>constant </a:t>
            </a:r>
            <a:r>
              <a:rPr lang="en-US" sz="1667" dirty="0" smtClean="0"/>
              <a:t>time, speculative constant time</a:t>
            </a:r>
          </a:p>
          <a:p>
            <a:pPr lvl="2"/>
            <a:r>
              <a:rPr lang="en-US" sz="1667" dirty="0" smtClean="0"/>
              <a:t>for arbitrary programs: relative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876300"/>
            <a:ext cx="1298707" cy="12984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822" y="2324100"/>
            <a:ext cx="1423378" cy="1578789"/>
          </a:xfrm>
          <a:prstGeom prst="rect">
            <a:avLst/>
          </a:prstGeom>
        </p:spPr>
      </p:pic>
      <p:pic>
        <p:nvPicPr>
          <p:cNvPr id="9" name="Picture 8" descr="micro-polici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6361" y="4125426"/>
            <a:ext cx="992630" cy="9926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150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93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Logics and proofs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553386" y="177225"/>
            <a:ext cx="1438214" cy="2375475"/>
            <a:chOff x="6974887" y="1676400"/>
            <a:chExt cx="1438214" cy="23754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1501" y="1676400"/>
              <a:ext cx="1295400" cy="173406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974887" y="3467100"/>
              <a:ext cx="14382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Optima"/>
                  <a:cs typeface="Optima"/>
                </a:rPr>
                <a:t>Aristotle</a:t>
              </a:r>
            </a:p>
            <a:p>
              <a:pPr algn="ctr"/>
              <a:r>
                <a:rPr lang="en-US" sz="1600" dirty="0">
                  <a:latin typeface="Optima"/>
                  <a:cs typeface="Optima"/>
                </a:rPr>
                <a:t>384 – 322 BC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55329" y="2628900"/>
            <a:ext cx="1336271" cy="2970431"/>
            <a:chOff x="7102450" y="3200400"/>
            <a:chExt cx="1336271" cy="297043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2450" y="3200400"/>
              <a:ext cx="1336271" cy="230810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239000" y="5524500"/>
              <a:ext cx="10687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Optima"/>
                  <a:cs typeface="Optima"/>
                </a:rPr>
                <a:t>Euclid</a:t>
              </a:r>
            </a:p>
            <a:p>
              <a:pPr algn="ctr"/>
              <a:r>
                <a:rPr lang="en-US" dirty="0">
                  <a:latin typeface="Optima"/>
                  <a:cs typeface="Optima"/>
                </a:rPr>
                <a:t>~300 BC</a:t>
              </a:r>
            </a:p>
          </p:txBody>
        </p:sp>
      </p:grpSp>
      <p:sp>
        <p:nvSpPr>
          <p:cNvPr id="12" name="Content Placeholder 12"/>
          <p:cNvSpPr>
            <a:spLocks noGrp="1"/>
          </p:cNvSpPr>
          <p:nvPr>
            <p:ph idx="1"/>
          </p:nvPr>
        </p:nvSpPr>
        <p:spPr>
          <a:xfrm>
            <a:off x="51427" y="952499"/>
            <a:ext cx="7492373" cy="46468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fr-FR" sz="2000" dirty="0">
                <a:solidFill>
                  <a:schemeClr val="accent4"/>
                </a:solidFill>
              </a:rPr>
              <a:t>Q:</a:t>
            </a:r>
            <a:r>
              <a:rPr lang="en-US" sz="2000" dirty="0"/>
              <a:t> How do we know something is true?</a:t>
            </a:r>
          </a:p>
          <a:p>
            <a:pPr>
              <a:buNone/>
            </a:pPr>
            <a:r>
              <a:rPr lang="fi-FI" sz="2000" dirty="0">
                <a:solidFill>
                  <a:schemeClr val="accent5"/>
                </a:solidFill>
              </a:rPr>
              <a:t>A:</a:t>
            </a:r>
            <a:r>
              <a:rPr lang="en-US" sz="2000" dirty="0"/>
              <a:t> We prove it</a:t>
            </a:r>
          </a:p>
          <a:p>
            <a:pPr>
              <a:buNone/>
            </a:pPr>
            <a:r>
              <a:rPr lang="fr-FR" sz="2000" dirty="0">
                <a:solidFill>
                  <a:srgbClr val="8064A2"/>
                </a:solidFill>
              </a:rPr>
              <a:t>Q:</a:t>
            </a:r>
            <a:r>
              <a:rPr lang="en-US" sz="2000" dirty="0"/>
              <a:t> How do we know that we have a </a:t>
            </a:r>
            <a:r>
              <a:rPr lang="en-US" sz="2000" b="1" dirty="0"/>
              <a:t>proof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fi-FI" sz="2000" dirty="0">
                <a:solidFill>
                  <a:schemeClr val="accent5"/>
                </a:solidFill>
              </a:rPr>
              <a:t>A:</a:t>
            </a:r>
            <a:r>
              <a:rPr lang="en-US" sz="2000" dirty="0"/>
              <a:t> We need to know what it means for something to be a proof. </a:t>
            </a:r>
            <a:br>
              <a:rPr lang="en-US" sz="2000" dirty="0"/>
            </a:br>
            <a:r>
              <a:rPr lang="en-US" sz="2000" dirty="0"/>
              <a:t>First cut: A proof is a “logical” sequence of </a:t>
            </a:r>
            <a:r>
              <a:rPr lang="en-US" sz="2000" dirty="0" smtClean="0"/>
              <a:t>arguments,</a:t>
            </a:r>
            <a:br>
              <a:rPr lang="en-US" sz="2000" dirty="0" smtClean="0"/>
            </a:br>
            <a:r>
              <a:rPr lang="en-US" sz="2000" dirty="0" smtClean="0"/>
              <a:t>starting </a:t>
            </a:r>
            <a:r>
              <a:rPr lang="en-US" sz="2000" dirty="0"/>
              <a:t>from some initial assumptions</a:t>
            </a:r>
          </a:p>
          <a:p>
            <a:pPr>
              <a:buNone/>
            </a:pPr>
            <a:r>
              <a:rPr lang="fr-FR" sz="2000" dirty="0">
                <a:solidFill>
                  <a:srgbClr val="8064A2"/>
                </a:solidFill>
              </a:rPr>
              <a:t>Q:</a:t>
            </a:r>
            <a:r>
              <a:rPr lang="en-US" sz="2000" dirty="0"/>
              <a:t> How do we agree on what is a </a:t>
            </a:r>
            <a:r>
              <a:rPr lang="en-US" sz="2000" b="1" dirty="0"/>
              <a:t>valid</a:t>
            </a:r>
            <a:r>
              <a:rPr lang="en-US" sz="2000" dirty="0"/>
              <a:t> sequence of </a:t>
            </a:r>
            <a:r>
              <a:rPr lang="en-US" sz="2000" dirty="0" smtClean="0"/>
              <a:t>arguments?</a:t>
            </a:r>
            <a:br>
              <a:rPr lang="en-US" sz="2000" dirty="0" smtClean="0"/>
            </a:br>
            <a:r>
              <a:rPr lang="en-US" sz="2000" dirty="0" smtClean="0"/>
              <a:t>Can </a:t>
            </a:r>
            <a:r>
              <a:rPr lang="en-US" sz="2000" dirty="0"/>
              <a:t>any sequence be a proof?  E.g.</a:t>
            </a:r>
          </a:p>
          <a:p>
            <a:pPr>
              <a:buNone/>
            </a:pPr>
            <a:r>
              <a:rPr lang="en-US" sz="2000" dirty="0"/>
              <a:t>               </a:t>
            </a:r>
            <a:r>
              <a:rPr lang="en-US" sz="2000" dirty="0">
                <a:solidFill>
                  <a:schemeClr val="accent1"/>
                </a:solidFill>
              </a:rPr>
              <a:t>All humans are mortal</a:t>
            </a:r>
          </a:p>
          <a:p>
            <a:pPr>
              <a:buNone/>
            </a:pPr>
            <a:r>
              <a:rPr lang="en-US" sz="2000" dirty="0">
                <a:solidFill>
                  <a:schemeClr val="accent1"/>
                </a:solidFill>
              </a:rPr>
              <a:t>	          All Greeks are human</a:t>
            </a:r>
          </a:p>
          <a:p>
            <a:pPr>
              <a:buNone/>
            </a:pPr>
            <a:r>
              <a:rPr lang="en-US" sz="2000" dirty="0">
                <a:solidFill>
                  <a:schemeClr val="accent1"/>
                </a:solidFill>
              </a:rPr>
              <a:t>               Therefore I am a Greek!</a:t>
            </a:r>
          </a:p>
          <a:p>
            <a:pPr>
              <a:buNone/>
            </a:pPr>
            <a:r>
              <a:rPr lang="fi-FI" sz="2000" dirty="0">
                <a:solidFill>
                  <a:schemeClr val="accent5"/>
                </a:solidFill>
              </a:rPr>
              <a:t>A:</a:t>
            </a:r>
            <a:r>
              <a:rPr lang="en-US" sz="2000" dirty="0"/>
              <a:t> </a:t>
            </a:r>
            <a:r>
              <a:rPr lang="en-US" sz="1900" dirty="0"/>
              <a:t>No, no, no! </a:t>
            </a:r>
            <a:r>
              <a:rPr lang="en-US" sz="1900" dirty="0" smtClean="0"/>
              <a:t>We </a:t>
            </a:r>
            <a:r>
              <a:rPr lang="en-US" sz="1900" dirty="0"/>
              <a:t>need to think harder about </a:t>
            </a:r>
            <a:r>
              <a:rPr lang="en-US" sz="1900" b="1" dirty="0"/>
              <a:t>valid</a:t>
            </a:r>
            <a:r>
              <a:rPr lang="en-US" sz="1900" dirty="0"/>
              <a:t> ways </a:t>
            </a:r>
            <a:r>
              <a:rPr lang="en-US" sz="1900" dirty="0" smtClean="0"/>
              <a:t>of reasoning</a:t>
            </a:r>
            <a:r>
              <a:rPr lang="en-US" sz="19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533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The story of logics is quite fascinating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028700"/>
            <a:ext cx="4038600" cy="3657600"/>
          </a:xfrm>
        </p:spPr>
        <p:txBody>
          <a:bodyPr>
            <a:noAutofit/>
          </a:bodyPr>
          <a:lstStyle/>
          <a:p>
            <a:r>
              <a:rPr lang="en-US" sz="1800" b="1" dirty="0"/>
              <a:t>David Hilbert</a:t>
            </a:r>
            <a:r>
              <a:rPr lang="en-US" sz="1800" dirty="0"/>
              <a:t> (1862 – 1943</a:t>
            </a:r>
            <a:r>
              <a:rPr lang="en-US" sz="1800" dirty="0" smtClean="0"/>
              <a:t>)</a:t>
            </a:r>
            <a:endParaRPr lang="en-US" sz="1800" b="1" dirty="0" smtClean="0"/>
          </a:p>
          <a:p>
            <a:r>
              <a:rPr lang="en-US" sz="1800" b="1" dirty="0" smtClean="0"/>
              <a:t>Gottlob Frege</a:t>
            </a:r>
            <a:r>
              <a:rPr lang="en-US" sz="1800" dirty="0" smtClean="0"/>
              <a:t> (</a:t>
            </a:r>
            <a:r>
              <a:rPr lang="en-US" sz="1800" dirty="0" smtClean="0">
                <a:cs typeface="Optima"/>
              </a:rPr>
              <a:t>1848-1925)</a:t>
            </a:r>
          </a:p>
          <a:p>
            <a:pPr lvl="1"/>
            <a:r>
              <a:rPr lang="en-US" sz="1600" dirty="0" smtClean="0"/>
              <a:t>first-order logic (∀x. P x /\ R x x)</a:t>
            </a:r>
          </a:p>
          <a:p>
            <a:pPr lvl="1"/>
            <a:r>
              <a:rPr lang="en-US" sz="1600" dirty="0" smtClean="0"/>
              <a:t>derive the laws of arithmetic from first principles (Hilbert's 2nd problem)</a:t>
            </a:r>
          </a:p>
          <a:p>
            <a:r>
              <a:rPr lang="en-US" sz="1800" b="1" dirty="0" smtClean="0">
                <a:cs typeface="Optima"/>
              </a:rPr>
              <a:t>Bertrand Russell</a:t>
            </a:r>
            <a:r>
              <a:rPr lang="en-US" sz="1800" dirty="0" smtClean="0">
                <a:cs typeface="Optima"/>
              </a:rPr>
              <a:t> (1872 </a:t>
            </a:r>
            <a:r>
              <a:rPr lang="en-US" sz="1800" dirty="0">
                <a:cs typeface="Optima"/>
              </a:rPr>
              <a:t>- </a:t>
            </a:r>
            <a:r>
              <a:rPr lang="en-US" sz="1800" dirty="0" smtClean="0">
                <a:cs typeface="Optima"/>
              </a:rPr>
              <a:t>1970)</a:t>
            </a:r>
          </a:p>
          <a:p>
            <a:pPr lvl="1"/>
            <a:r>
              <a:rPr lang="en-US" sz="1600" dirty="0" smtClean="0">
                <a:cs typeface="Optima"/>
              </a:rPr>
              <a:t>paradox, inconsistency in Frege's logical system, tried to fix it</a:t>
            </a:r>
          </a:p>
          <a:p>
            <a:pPr lvl="1"/>
            <a:r>
              <a:rPr lang="en-US" sz="1600" dirty="0" smtClean="0">
                <a:cs typeface="Optima"/>
              </a:rPr>
              <a:t>Principia Mathematica</a:t>
            </a:r>
          </a:p>
          <a:p>
            <a:r>
              <a:rPr lang="en-US" sz="1800" b="1" dirty="0" smtClean="0">
                <a:cs typeface="Optima"/>
              </a:rPr>
              <a:t>Kurt </a:t>
            </a:r>
            <a:r>
              <a:rPr lang="en-US" sz="1800" b="1" dirty="0">
                <a:cs typeface="Optima"/>
              </a:rPr>
              <a:t>Gödel</a:t>
            </a:r>
            <a:r>
              <a:rPr lang="en-US" sz="1800" dirty="0">
                <a:cs typeface="Optima"/>
              </a:rPr>
              <a:t> </a:t>
            </a:r>
            <a:r>
              <a:rPr lang="en-US" sz="1800" dirty="0" smtClean="0">
                <a:cs typeface="Optima"/>
              </a:rPr>
              <a:t>(1906 </a:t>
            </a:r>
            <a:r>
              <a:rPr lang="en-US" sz="1800" dirty="0">
                <a:cs typeface="Optima"/>
              </a:rPr>
              <a:t>- </a:t>
            </a:r>
            <a:r>
              <a:rPr lang="en-US" sz="1800" dirty="0" smtClean="0">
                <a:cs typeface="Optima"/>
              </a:rPr>
              <a:t>1978)</a:t>
            </a:r>
          </a:p>
          <a:p>
            <a:pPr lvl="1"/>
            <a:r>
              <a:rPr lang="en-US" sz="1600" dirty="0" smtClean="0">
                <a:cs typeface="Optima"/>
              </a:rPr>
              <a:t>incompleteness theorems</a:t>
            </a:r>
            <a:endParaRPr lang="en-US" sz="1800" dirty="0">
              <a:cs typeface="Optima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28701"/>
            <a:ext cx="2220443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23</a:t>
            </a:fld>
            <a:endParaRPr lang="en-US"/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457200" y="4305300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cs typeface="Optima"/>
              </a:rPr>
              <a:t>Gerhard </a:t>
            </a:r>
            <a:r>
              <a:rPr lang="en-US" sz="1800" b="1" dirty="0" err="1" smtClean="0">
                <a:cs typeface="Optima"/>
              </a:rPr>
              <a:t>Gentzen</a:t>
            </a:r>
            <a:r>
              <a:rPr lang="en-US" sz="1800" dirty="0" smtClean="0">
                <a:cs typeface="Optima"/>
              </a:rPr>
              <a:t> (1909-1945) -- consistency of arithmetic</a:t>
            </a:r>
          </a:p>
          <a:p>
            <a:r>
              <a:rPr lang="en-US" sz="1800" b="1" dirty="0" smtClean="0">
                <a:cs typeface="Optima"/>
              </a:rPr>
              <a:t>Alonzo Church</a:t>
            </a:r>
            <a:r>
              <a:rPr lang="en-US" sz="1800" dirty="0" smtClean="0">
                <a:cs typeface="Optima"/>
              </a:rPr>
              <a:t> (1903 - 1995) -- </a:t>
            </a:r>
            <a:r>
              <a:rPr lang="en-US" sz="1800" dirty="0">
                <a:cs typeface="Optima"/>
              </a:rPr>
              <a:t>lambda </a:t>
            </a:r>
            <a:r>
              <a:rPr lang="en-US" sz="1800" dirty="0" smtClean="0">
                <a:cs typeface="Optima"/>
              </a:rPr>
              <a:t>calculus, simple theory of types </a:t>
            </a:r>
          </a:p>
          <a:p>
            <a:r>
              <a:rPr lang="en-US" sz="1800" b="1" dirty="0" smtClean="0">
                <a:cs typeface="Optima"/>
              </a:rPr>
              <a:t>Alan Turing</a:t>
            </a:r>
            <a:r>
              <a:rPr lang="en-US" sz="1800" dirty="0" smtClean="0">
                <a:cs typeface="Optima"/>
              </a:rPr>
              <a:t> (1912 - 1954) -- undecidability of arithmetic, halting problem</a:t>
            </a:r>
          </a:p>
          <a:p>
            <a:r>
              <a:rPr lang="en-US" sz="1800" dirty="0" smtClean="0">
                <a:cs typeface="Optima"/>
              </a:rPr>
              <a:t>...</a:t>
            </a:r>
            <a:endParaRPr lang="en-US" sz="1800" dirty="0"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399877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Logics and computer science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4900"/>
            <a:ext cx="8229600" cy="3771636"/>
          </a:xfrm>
        </p:spPr>
        <p:txBody>
          <a:bodyPr>
            <a:noAutofit/>
          </a:bodyPr>
          <a:lstStyle/>
          <a:p>
            <a:r>
              <a:rPr lang="en-US" sz="2400" dirty="0" smtClean="0"/>
              <a:t>Logics is a foundation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chemeClr val="tx2"/>
                </a:solidFill>
              </a:rPr>
              <a:t>mathematics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tx2"/>
                </a:solidFill>
              </a:rPr>
              <a:t>computer science</a:t>
            </a:r>
          </a:p>
          <a:p>
            <a:pPr lvl="1"/>
            <a:r>
              <a:rPr lang="en-US" sz="2000" b="1" dirty="0" smtClean="0"/>
              <a:t>precise </a:t>
            </a:r>
            <a:r>
              <a:rPr lang="en-US" sz="2000" b="1" dirty="0"/>
              <a:t>proofs</a:t>
            </a:r>
            <a:r>
              <a:rPr lang="en-US" sz="2000" dirty="0"/>
              <a:t> with respect to </a:t>
            </a:r>
            <a:r>
              <a:rPr lang="en-US" sz="2000" b="1" dirty="0"/>
              <a:t>valid inference steps/rules</a:t>
            </a:r>
          </a:p>
          <a:p>
            <a:r>
              <a:rPr lang="en-US" sz="2400" b="1" dirty="0" smtClean="0">
                <a:solidFill>
                  <a:schemeClr val="tx2"/>
                </a:solidFill>
              </a:rPr>
              <a:t>Logics and CS greatly influenced each other</a:t>
            </a:r>
            <a:r>
              <a:rPr lang="en-US" sz="2400" dirty="0" smtClean="0"/>
              <a:t>, e.g.:</a:t>
            </a:r>
          </a:p>
          <a:p>
            <a:pPr lvl="1"/>
            <a:r>
              <a:rPr lang="en-US" sz="2000" b="1" dirty="0" smtClean="0"/>
              <a:t>automated </a:t>
            </a:r>
            <a:r>
              <a:rPr lang="en-US" sz="2000" b="1" dirty="0"/>
              <a:t>theorem provers</a:t>
            </a:r>
            <a:r>
              <a:rPr lang="en-US" sz="2000" dirty="0"/>
              <a:t> (e.g., SAT and SMT solvers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b="1" dirty="0" smtClean="0"/>
              <a:t>model checkers</a:t>
            </a:r>
            <a:endParaRPr lang="en-US" sz="2000" dirty="0"/>
          </a:p>
          <a:p>
            <a:pPr lvl="1"/>
            <a:r>
              <a:rPr lang="en-US" sz="2000" b="1" dirty="0" smtClean="0"/>
              <a:t>proof </a:t>
            </a:r>
            <a:r>
              <a:rPr lang="en-US" sz="2000" b="1" dirty="0"/>
              <a:t>assistants</a:t>
            </a:r>
            <a:r>
              <a:rPr lang="en-US" sz="2000" dirty="0"/>
              <a:t>: Coq, Isabelle, HOL family, F*, ACL2, etc.</a:t>
            </a:r>
            <a:endParaRPr lang="en-US" sz="2400" dirty="0"/>
          </a:p>
          <a:p>
            <a:pPr lvl="2"/>
            <a:r>
              <a:rPr lang="en-US" dirty="0" smtClean="0"/>
              <a:t>interactively constructed, machine-checked proofs</a:t>
            </a:r>
          </a:p>
          <a:p>
            <a:pPr lvl="2"/>
            <a:r>
              <a:rPr lang="en-US" dirty="0" smtClean="0"/>
              <a:t>addictive, gamification </a:t>
            </a:r>
            <a:r>
              <a:rPr lang="en-US" dirty="0"/>
              <a:t>of </a:t>
            </a:r>
            <a:r>
              <a:rPr lang="en-US" dirty="0" smtClean="0"/>
              <a:t>proofs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598736"/>
            <a:ext cx="1530100" cy="169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6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Logics and proofs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4419600"/>
          </a:xfrm>
        </p:spPr>
        <p:txBody>
          <a:bodyPr>
            <a:noAutofit/>
          </a:bodyPr>
          <a:lstStyle/>
          <a:p>
            <a:r>
              <a:rPr lang="en-US" sz="2400" dirty="0" smtClean="0"/>
              <a:t>Foundation of </a:t>
            </a:r>
            <a:r>
              <a:rPr lang="en-US" sz="2400" b="1" dirty="0" smtClean="0">
                <a:solidFill>
                  <a:schemeClr val="tx2"/>
                </a:solidFill>
              </a:rPr>
              <a:t>mathematics</a:t>
            </a:r>
            <a:r>
              <a:rPr lang="en-US" sz="2400" dirty="0" smtClean="0"/>
              <a:t> and </a:t>
            </a:r>
            <a:r>
              <a:rPr lang="en-US" sz="2400" b="1" dirty="0" smtClean="0">
                <a:solidFill>
                  <a:schemeClr val="tx2"/>
                </a:solidFill>
              </a:rPr>
              <a:t>computer science</a:t>
            </a:r>
          </a:p>
          <a:p>
            <a:pPr lvl="1"/>
            <a:r>
              <a:rPr lang="en-US" sz="2000" b="1" dirty="0"/>
              <a:t>formal </a:t>
            </a:r>
            <a:r>
              <a:rPr lang="en-US" sz="2000" b="1" dirty="0" smtClean="0"/>
              <a:t>proofs</a:t>
            </a:r>
            <a:r>
              <a:rPr lang="en-US" sz="2000" dirty="0" smtClean="0"/>
              <a:t> with respect to </a:t>
            </a:r>
            <a:r>
              <a:rPr lang="en-US" sz="2000" b="1" dirty="0" smtClean="0"/>
              <a:t>valid inference steps/rules</a:t>
            </a:r>
          </a:p>
          <a:p>
            <a:r>
              <a:rPr lang="en-US" sz="2400" b="1" dirty="0" smtClean="0"/>
              <a:t>This course: </a:t>
            </a:r>
            <a:r>
              <a:rPr lang="en-US" sz="2400" b="1" dirty="0" smtClean="0">
                <a:solidFill>
                  <a:srgbClr val="C00000"/>
                </a:solidFill>
              </a:rPr>
              <a:t>typed constructive </a:t>
            </a:r>
            <a:r>
              <a:rPr lang="en-US" sz="2400" b="1" dirty="0">
                <a:solidFill>
                  <a:srgbClr val="C00000"/>
                </a:solidFill>
              </a:rPr>
              <a:t>higher-order </a:t>
            </a:r>
            <a:r>
              <a:rPr lang="en-US" sz="2400" b="1" dirty="0" smtClean="0">
                <a:solidFill>
                  <a:srgbClr val="C00000"/>
                </a:solidFill>
              </a:rPr>
              <a:t>logic</a:t>
            </a:r>
          </a:p>
          <a:p>
            <a:pPr lvl="1"/>
            <a:r>
              <a:rPr lang="en-US" sz="2000" b="1" dirty="0" smtClean="0"/>
              <a:t>higher-order</a:t>
            </a:r>
            <a:endParaRPr lang="en-US" sz="2000" dirty="0"/>
          </a:p>
          <a:p>
            <a:pPr lvl="2"/>
            <a:r>
              <a:rPr lang="en-US" dirty="0" smtClean="0"/>
              <a:t>can quantify not only </a:t>
            </a:r>
            <a:r>
              <a:rPr lang="en-US" dirty="0"/>
              <a:t>over individuals (</a:t>
            </a:r>
            <a:r>
              <a:rPr lang="en-US" dirty="0" smtClean="0"/>
              <a:t>∀</a:t>
            </a:r>
            <a:r>
              <a:rPr lang="en-US" dirty="0" err="1" smtClean="0"/>
              <a:t>x:nat</a:t>
            </a:r>
            <a:r>
              <a:rPr lang="en-US" dirty="0" smtClean="0"/>
              <a:t>. </a:t>
            </a:r>
            <a:r>
              <a:rPr lang="en-US" dirty="0"/>
              <a:t>P </a:t>
            </a:r>
            <a:r>
              <a:rPr lang="en-US" dirty="0" smtClean="0"/>
              <a:t>x)</a:t>
            </a:r>
          </a:p>
          <a:p>
            <a:pPr lvl="2"/>
            <a:r>
              <a:rPr lang="en-US" dirty="0" smtClean="0"/>
              <a:t>but also over </a:t>
            </a:r>
            <a:r>
              <a:rPr lang="en-US" dirty="0"/>
              <a:t>propositions (</a:t>
            </a:r>
            <a:r>
              <a:rPr lang="en-US" dirty="0" smtClean="0"/>
              <a:t>∀</a:t>
            </a:r>
            <a:r>
              <a:rPr lang="en-US" dirty="0" err="1" smtClean="0"/>
              <a:t>P:Prop</a:t>
            </a:r>
            <a:r>
              <a:rPr lang="en-US" dirty="0" smtClean="0"/>
              <a:t>. P),</a:t>
            </a:r>
            <a:br>
              <a:rPr lang="en-US" dirty="0" smtClean="0"/>
            </a:br>
            <a:r>
              <a:rPr lang="en-US" dirty="0" smtClean="0"/>
              <a:t>predicates (∀</a:t>
            </a:r>
            <a:r>
              <a:rPr lang="en-US" dirty="0" err="1" smtClean="0"/>
              <a:t>Q:nat</a:t>
            </a:r>
            <a:r>
              <a:rPr lang="en-US" dirty="0" smtClean="0"/>
              <a:t>-&gt;Prop. Q x), relations (∀</a:t>
            </a:r>
            <a:r>
              <a:rPr lang="en-US" dirty="0" err="1" smtClean="0"/>
              <a:t>R:nat</a:t>
            </a:r>
            <a:r>
              <a:rPr lang="en-US" dirty="0" smtClean="0"/>
              <a:t>-&gt;</a:t>
            </a:r>
            <a:r>
              <a:rPr lang="en-US" dirty="0" err="1" smtClean="0"/>
              <a:t>nat</a:t>
            </a:r>
            <a:r>
              <a:rPr lang="en-US" dirty="0" smtClean="0"/>
              <a:t>-&gt;Prop. R x y), </a:t>
            </a:r>
            <a:r>
              <a:rPr lang="en-US" dirty="0"/>
              <a:t>functions (</a:t>
            </a:r>
            <a:r>
              <a:rPr lang="en-US" dirty="0" smtClean="0"/>
              <a:t>∀</a:t>
            </a:r>
            <a:r>
              <a:rPr lang="en-US" dirty="0" err="1" smtClean="0"/>
              <a:t>f:nat</a:t>
            </a:r>
            <a:r>
              <a:rPr lang="en-US" dirty="0" smtClean="0"/>
              <a:t>-&gt;bool, ∀g:(</a:t>
            </a:r>
            <a:r>
              <a:rPr lang="en-US" dirty="0"/>
              <a:t>nat-</a:t>
            </a:r>
            <a:r>
              <a:rPr lang="en-US" dirty="0" smtClean="0"/>
              <a:t>&gt;bool)-&gt;bool), ...</a:t>
            </a:r>
          </a:p>
          <a:p>
            <a:pPr lvl="1"/>
            <a:r>
              <a:rPr lang="en-US" sz="2000" b="1" dirty="0"/>
              <a:t>constructive</a:t>
            </a:r>
            <a:r>
              <a:rPr lang="en-US" sz="2000" dirty="0"/>
              <a:t>, aka </a:t>
            </a:r>
            <a:r>
              <a:rPr lang="en-US" sz="2000" b="1" dirty="0"/>
              <a:t>intuitionistic logic</a:t>
            </a:r>
            <a:r>
              <a:rPr lang="en-US" sz="2000" dirty="0"/>
              <a:t>:</a:t>
            </a:r>
          </a:p>
          <a:p>
            <a:pPr lvl="2"/>
            <a:r>
              <a:rPr lang="en-US" sz="1800" dirty="0"/>
              <a:t>a proposition is valid if one can construct a proof</a:t>
            </a:r>
          </a:p>
          <a:p>
            <a:pPr lvl="2"/>
            <a:r>
              <a:rPr lang="en-US" sz="1800" dirty="0"/>
              <a:t>philosophically rejects excluded middle (P ∨ ¬P, classical logic</a:t>
            </a:r>
            <a:r>
              <a:rPr lang="en-US" sz="1800" dirty="0" smtClean="0"/>
              <a:t>)</a:t>
            </a:r>
            <a:endParaRPr lang="en-US" dirty="0" smtClean="0"/>
          </a:p>
          <a:p>
            <a:pPr lvl="1"/>
            <a:r>
              <a:rPr lang="en-US" sz="2000" b="1" dirty="0" smtClean="0"/>
              <a:t>typed</a:t>
            </a:r>
            <a:r>
              <a:rPr lang="en-US" sz="2000" dirty="0" smtClean="0"/>
              <a:t> (dependently typed)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9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Program verification </a:t>
            </a:r>
            <a:r>
              <a:rPr lang="en-US" sz="4000" b="1" dirty="0"/>
              <a:t>in proof assistants</a:t>
            </a:r>
            <a:br>
              <a:rPr lang="en-US" sz="4000" b="1" dirty="0"/>
            </a:br>
            <a:r>
              <a:rPr lang="en-US" sz="2400" dirty="0"/>
              <a:t>Proving mathematically that a </a:t>
            </a:r>
            <a:r>
              <a:rPr lang="en-US" sz="2400" b="1" dirty="0">
                <a:solidFill>
                  <a:schemeClr val="tx2"/>
                </a:solidFill>
              </a:rPr>
              <a:t>program</a:t>
            </a:r>
            <a:r>
              <a:rPr lang="en-US" sz="2400" dirty="0"/>
              <a:t> satisfies a </a:t>
            </a:r>
            <a:r>
              <a:rPr lang="en-US" sz="2400" b="1" dirty="0" smtClean="0">
                <a:solidFill>
                  <a:srgbClr val="C00000"/>
                </a:solidFill>
              </a:rPr>
              <a:t>specification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8063"/>
            <a:ext cx="8686800" cy="384889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 smtClean="0"/>
              <a:t>verification </a:t>
            </a:r>
            <a:r>
              <a:rPr lang="en-US" sz="2000" b="1" dirty="0"/>
              <a:t>of smart contracts</a:t>
            </a:r>
            <a:r>
              <a:rPr lang="en-US" sz="2000" dirty="0"/>
              <a:t> (</a:t>
            </a:r>
            <a:r>
              <a:rPr lang="en-US" sz="2000" dirty="0" smtClean="0"/>
              <a:t>Coq, F</a:t>
            </a:r>
            <a:r>
              <a:rPr lang="en-US" sz="2000" dirty="0"/>
              <a:t>*, </a:t>
            </a:r>
            <a:r>
              <a:rPr lang="en-US" sz="2000" dirty="0" smtClean="0"/>
              <a:t>...) -- Clara </a:t>
            </a:r>
            <a:r>
              <a:rPr lang="en-US" sz="2000" dirty="0"/>
              <a:t>working on </a:t>
            </a:r>
            <a:r>
              <a:rPr lang="en-US" sz="2000" dirty="0" smtClean="0"/>
              <a:t>this </a:t>
            </a:r>
            <a:r>
              <a:rPr lang="en-US" sz="2000" dirty="0"/>
              <a:t>hot topic</a:t>
            </a:r>
            <a:endParaRPr lang="en-US" sz="2000" dirty="0" smtClean="0"/>
          </a:p>
          <a:p>
            <a:pPr>
              <a:lnSpc>
                <a:spcPct val="130000"/>
              </a:lnSpc>
            </a:pPr>
            <a:r>
              <a:rPr lang="en-US" sz="2000" b="1" dirty="0" smtClean="0"/>
              <a:t>the </a:t>
            </a:r>
            <a:r>
              <a:rPr lang="en-US" sz="2000" b="1" dirty="0"/>
              <a:t>CompCert </a:t>
            </a:r>
            <a:r>
              <a:rPr lang="en-US" sz="2000" b="1" dirty="0" smtClean="0"/>
              <a:t>C compiler</a:t>
            </a:r>
            <a:r>
              <a:rPr lang="en-US" sz="2000" dirty="0" smtClean="0"/>
              <a:t> (Coq) -- Catalin working on a more secure version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/>
              <a:t>the </a:t>
            </a:r>
            <a:r>
              <a:rPr lang="en-US" sz="2000" b="1" dirty="0"/>
              <a:t>seL4 </a:t>
            </a:r>
            <a:r>
              <a:rPr lang="en-US" sz="2000" b="1" dirty="0" smtClean="0"/>
              <a:t>OS microkernel</a:t>
            </a:r>
            <a:r>
              <a:rPr lang="en-US" sz="2000" dirty="0" smtClean="0"/>
              <a:t> </a:t>
            </a:r>
            <a:r>
              <a:rPr lang="en-US" sz="2000" dirty="0"/>
              <a:t>(Isabelle/HOL), </a:t>
            </a:r>
            <a:r>
              <a:rPr lang="en-US" sz="2000" b="1" dirty="0"/>
              <a:t>the </a:t>
            </a:r>
            <a:r>
              <a:rPr lang="en-US" sz="2000" b="1" dirty="0" err="1"/>
              <a:t>CertiKOS</a:t>
            </a:r>
            <a:r>
              <a:rPr lang="en-US" sz="2000" b="1" dirty="0"/>
              <a:t> hypervisor</a:t>
            </a:r>
            <a:r>
              <a:rPr lang="en-US" sz="2000" dirty="0"/>
              <a:t> (Coq)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/>
              <a:t>EverCrypt cryptographic library</a:t>
            </a:r>
            <a:r>
              <a:rPr lang="en-US" sz="2000" dirty="0"/>
              <a:t> (F*)</a:t>
            </a:r>
            <a:r>
              <a:rPr lang="en-US" sz="2000" dirty="0" smtClean="0"/>
              <a:t> -- shipping in Firefox and the Linux kernel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/>
              <a:t>EverParse3D verified binary </a:t>
            </a:r>
            <a:r>
              <a:rPr lang="en-US" sz="2000" b="1" dirty="0"/>
              <a:t>parsers</a:t>
            </a:r>
            <a:r>
              <a:rPr lang="en-US" sz="2000" dirty="0"/>
              <a:t> (F*) </a:t>
            </a:r>
            <a:r>
              <a:rPr lang="en-US" sz="2000" dirty="0" smtClean="0"/>
              <a:t>-- shipping in Windows kernel</a:t>
            </a:r>
          </a:p>
          <a:p>
            <a:pPr lvl="1">
              <a:lnSpc>
                <a:spcPct val="130000"/>
              </a:lnSpc>
            </a:pPr>
            <a:r>
              <a:rPr lang="en-US" sz="2000" dirty="0" smtClean="0"/>
              <a:t>Catalin working on design of F* proof assistant ("Coq + SMT automation")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/>
              <a:t>Libjade high-assurance post-quantum crypto library</a:t>
            </a:r>
            <a:r>
              <a:rPr lang="en-US" sz="2000" dirty="0" smtClean="0"/>
              <a:t> (EasyCrypt)</a:t>
            </a:r>
          </a:p>
          <a:p>
            <a:pPr lvl="1">
              <a:lnSpc>
                <a:spcPct val="130000"/>
              </a:lnSpc>
            </a:pPr>
            <a:r>
              <a:rPr lang="en-US" sz="2000" dirty="0" smtClean="0"/>
              <a:t>Peter Schwabe</a:t>
            </a:r>
            <a:r>
              <a:rPr lang="en-US" sz="2000" dirty="0"/>
              <a:t> </a:t>
            </a:r>
            <a:r>
              <a:rPr lang="en-US" sz="2000" dirty="0" smtClean="0"/>
              <a:t>and Gilles Barthe from MPI-SP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7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The Coq proof assistant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382000" cy="3771636"/>
          </a:xfrm>
        </p:spPr>
        <p:txBody>
          <a:bodyPr/>
          <a:lstStyle/>
          <a:p>
            <a:r>
              <a:rPr lang="en-US" sz="2400" dirty="0" smtClean="0"/>
              <a:t>Developed </a:t>
            </a:r>
            <a:r>
              <a:rPr lang="en-US" sz="2400" dirty="0"/>
              <a:t>at Inria </a:t>
            </a:r>
            <a:r>
              <a:rPr lang="en-US" sz="2400" dirty="0" smtClean="0"/>
              <a:t>in France since </a:t>
            </a:r>
            <a:r>
              <a:rPr lang="en-US" sz="2400" dirty="0"/>
              <a:t>1983 (in OCaml</a:t>
            </a:r>
            <a:r>
              <a:rPr lang="en-US" sz="2400" dirty="0" smtClean="0"/>
              <a:t>)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Coq helps you build formal proofs interactively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Proving in Coq is like programming</a:t>
            </a:r>
          </a:p>
          <a:p>
            <a:pPr lvl="1"/>
            <a:r>
              <a:rPr lang="en-US" sz="2000" dirty="0"/>
              <a:t>gamified, addictive, and lots of fun</a:t>
            </a:r>
          </a:p>
          <a:p>
            <a:pPr lvl="1"/>
            <a:r>
              <a:rPr lang="en-US" sz="2000" dirty="0"/>
              <a:t>if you like programming, you will also like Coq proofs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This helps you deeply understand proofs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In fact, formal proofs are just purely functional programs</a:t>
            </a:r>
          </a:p>
          <a:p>
            <a:pPr lvl="1"/>
            <a:r>
              <a:rPr lang="en-US" sz="2400" b="1" dirty="0" smtClean="0"/>
              <a:t>Curry-Howard correspondence</a:t>
            </a:r>
            <a:r>
              <a:rPr lang="en-US" sz="2400" dirty="0" smtClean="0"/>
              <a:t>:</a:t>
            </a:r>
            <a:br>
              <a:rPr lang="en-US" sz="2400" dirty="0" smtClean="0"/>
            </a:br>
            <a:r>
              <a:rPr lang="en-US" sz="2400" dirty="0" smtClean="0"/>
              <a:t>deep </a:t>
            </a:r>
            <a:r>
              <a:rPr lang="en-US" sz="2400" dirty="0"/>
              <a:t>connection between logic and </a:t>
            </a:r>
            <a:r>
              <a:rPr lang="en-US" sz="2400" dirty="0" smtClean="0"/>
              <a:t>functional programming</a:t>
            </a:r>
            <a:endParaRPr lang="en-US" sz="24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50221"/>
            <a:ext cx="2133600" cy="236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7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Functional programming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4900"/>
            <a:ext cx="8534400" cy="434340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Write computations as mathematical functions</a:t>
            </a:r>
            <a:endParaRPr lang="en-US" sz="2400" b="1" dirty="0"/>
          </a:p>
          <a:p>
            <a:pPr lvl="1"/>
            <a:r>
              <a:rPr lang="en-US" sz="1800" b="1" dirty="0"/>
              <a:t>using </a:t>
            </a:r>
            <a:r>
              <a:rPr lang="en-US" sz="1800" b="1" u="sng" dirty="0"/>
              <a:t>recursion</a:t>
            </a:r>
            <a:r>
              <a:rPr lang="en-US" sz="1800" b="1" dirty="0"/>
              <a:t>, </a:t>
            </a:r>
            <a:r>
              <a:rPr lang="en-US" sz="1800" b="1" u="sng" dirty="0"/>
              <a:t>immutable datatypes</a:t>
            </a:r>
            <a:r>
              <a:rPr lang="en-US" sz="1800" b="1" dirty="0"/>
              <a:t>, and </a:t>
            </a:r>
            <a:r>
              <a:rPr lang="en-US" sz="1800" b="1" u="sng" dirty="0"/>
              <a:t>pattern matching</a:t>
            </a:r>
          </a:p>
          <a:p>
            <a:pPr lvl="1"/>
            <a:r>
              <a:rPr lang="en-US" sz="1800" b="1" dirty="0">
                <a:solidFill>
                  <a:srgbClr val="C00000"/>
                </a:solidFill>
              </a:rPr>
              <a:t>limit side-effects</a:t>
            </a:r>
            <a:r>
              <a:rPr lang="en-US" sz="1800" dirty="0"/>
              <a:t>, such as </a:t>
            </a:r>
            <a:r>
              <a:rPr lang="en-US" sz="1800" b="1" u="sng" dirty="0">
                <a:solidFill>
                  <a:srgbClr val="C00000"/>
                </a:solidFill>
              </a:rPr>
              <a:t>mutating</a:t>
            </a:r>
            <a:r>
              <a:rPr lang="en-US" sz="1800" dirty="0"/>
              <a:t> </a:t>
            </a:r>
            <a:r>
              <a:rPr lang="en-US" sz="1800" dirty="0" err="1"/>
              <a:t>stateful</a:t>
            </a:r>
            <a:r>
              <a:rPr lang="en-US" sz="1800" dirty="0"/>
              <a:t> data </a:t>
            </a:r>
            <a:r>
              <a:rPr lang="en-US" sz="1800" dirty="0" smtClean="0"/>
              <a:t>structures</a:t>
            </a:r>
            <a:endParaRPr lang="en-US" sz="2800" b="1" dirty="0" smtClean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400" b="1" dirty="0" smtClean="0"/>
              <a:t>Coq is </a:t>
            </a:r>
            <a:r>
              <a:rPr lang="en-US" sz="2400" b="1" u="sng" dirty="0" smtClean="0"/>
              <a:t>purely</a:t>
            </a:r>
            <a:r>
              <a:rPr lang="en-US" sz="2400" b="1" dirty="0" smtClean="0"/>
              <a:t> functional = zero side-effects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all computations are mathematical functions (in particular terminating)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/>
              <a:t>Functional programming languages</a:t>
            </a:r>
            <a:r>
              <a:rPr lang="en-US" sz="2400" dirty="0" smtClean="0"/>
              <a:t> like OCaml, Haskell, ...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try to reduce and/or control side-effects </a:t>
            </a:r>
            <a:endParaRPr lang="en-US" sz="2000" dirty="0" smtClean="0"/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make it easy to write pure functions</a:t>
            </a:r>
          </a:p>
          <a:p>
            <a:pPr>
              <a:lnSpc>
                <a:spcPct val="120000"/>
              </a:lnSpc>
            </a:pPr>
            <a:r>
              <a:rPr lang="en-US" sz="2334" b="1" dirty="0" smtClean="0"/>
              <a:t>Course previous semester using OCaml</a:t>
            </a:r>
            <a:r>
              <a:rPr lang="en-US" sz="2000" b="1" dirty="0" smtClean="0"/>
              <a:t> </a:t>
            </a:r>
            <a:r>
              <a:rPr lang="en-US" sz="2000" dirty="0" smtClean="0"/>
              <a:t>(again in couple of semesters)</a:t>
            </a:r>
            <a:endParaRPr lang="en-US" sz="2334" dirty="0" smtClean="0"/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Not a prerequisite for this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0"/>
            <a:ext cx="1679783" cy="16794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5091430"/>
            <a:ext cx="1219200" cy="33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2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Functional Programming in practice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663"/>
            <a:ext cx="8534400" cy="438229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400" b="1" dirty="0" smtClean="0">
                <a:solidFill>
                  <a:schemeClr val="tx2"/>
                </a:solidFill>
              </a:rPr>
              <a:t>Functional </a:t>
            </a:r>
            <a:r>
              <a:rPr lang="en-US" sz="2400" b="1" dirty="0">
                <a:solidFill>
                  <a:schemeClr val="tx2"/>
                </a:solidFill>
              </a:rPr>
              <a:t>languages have some practical success</a:t>
            </a:r>
          </a:p>
          <a:p>
            <a:pPr lvl="1">
              <a:lnSpc>
                <a:spcPct val="110000"/>
              </a:lnSpc>
            </a:pPr>
            <a:r>
              <a:rPr lang="en-US" sz="1800" b="1" dirty="0" smtClean="0"/>
              <a:t>Meta</a:t>
            </a:r>
            <a:r>
              <a:rPr lang="en-US" sz="1800" dirty="0" smtClean="0"/>
              <a:t> </a:t>
            </a:r>
            <a:r>
              <a:rPr lang="en-US" sz="1800" dirty="0"/>
              <a:t>(</a:t>
            </a:r>
            <a:r>
              <a:rPr lang="en-US" sz="1800" dirty="0" smtClean="0"/>
              <a:t>OCaml, Haskell, Rust), </a:t>
            </a:r>
            <a:r>
              <a:rPr lang="en-US" sz="1800" b="1" dirty="0"/>
              <a:t>Microsoft</a:t>
            </a:r>
            <a:r>
              <a:rPr lang="en-US" sz="1800" dirty="0"/>
              <a:t> </a:t>
            </a:r>
            <a:r>
              <a:rPr lang="en-US" sz="1800" dirty="0" smtClean="0"/>
              <a:t>(OCaml, F#, F*, and Rust), </a:t>
            </a:r>
            <a:r>
              <a:rPr lang="en-US" sz="1800" b="1" dirty="0" smtClean="0"/>
              <a:t>X</a:t>
            </a:r>
            <a:r>
              <a:rPr lang="en-US" sz="1800" dirty="0" smtClean="0"/>
              <a:t> </a:t>
            </a:r>
            <a:r>
              <a:rPr lang="en-US" sz="1800" dirty="0"/>
              <a:t>(Scala</a:t>
            </a:r>
            <a:r>
              <a:rPr lang="en-US" sz="1800" dirty="0" smtClean="0"/>
              <a:t>),</a:t>
            </a:r>
            <a:br>
              <a:rPr lang="en-US" sz="1800" dirty="0" smtClean="0"/>
            </a:br>
            <a:r>
              <a:rPr lang="en-US" sz="1800" b="1" dirty="0" smtClean="0"/>
              <a:t>Mozilla</a:t>
            </a:r>
            <a:r>
              <a:rPr lang="en-US" sz="1800" dirty="0" smtClean="0"/>
              <a:t> (Rust), </a:t>
            </a:r>
            <a:r>
              <a:rPr lang="en-US" sz="1800" b="1" dirty="0" smtClean="0"/>
              <a:t>Google</a:t>
            </a:r>
            <a:r>
              <a:rPr lang="en-US" sz="1800" dirty="0" smtClean="0"/>
              <a:t> (Rust), </a:t>
            </a:r>
            <a:r>
              <a:rPr lang="en-US" sz="1800" b="1" dirty="0" smtClean="0"/>
              <a:t>Amazon</a:t>
            </a:r>
            <a:r>
              <a:rPr lang="en-US" sz="1800" dirty="0" smtClean="0"/>
              <a:t> (Rust), </a:t>
            </a:r>
            <a:r>
              <a:rPr lang="en-US" sz="1800" b="1" dirty="0" smtClean="0"/>
              <a:t>Financial industry</a:t>
            </a:r>
            <a:r>
              <a:rPr lang="en-US" sz="1800" dirty="0" smtClean="0"/>
              <a:t>, </a:t>
            </a:r>
            <a:r>
              <a:rPr lang="en-US" sz="1800" b="1" dirty="0" smtClean="0"/>
              <a:t>Blockchains</a:t>
            </a:r>
            <a:r>
              <a:rPr lang="en-US" sz="1800" dirty="0" smtClean="0"/>
              <a:t>, ...</a:t>
            </a:r>
            <a:endParaRPr lang="en-US" sz="1800" dirty="0"/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C00000"/>
                </a:solidFill>
              </a:rPr>
              <a:t>Not yet fully mainstream, but ...</a:t>
            </a:r>
          </a:p>
          <a:p>
            <a:pPr lvl="1">
              <a:lnSpc>
                <a:spcPct val="110000"/>
              </a:lnSpc>
            </a:pPr>
            <a:r>
              <a:rPr lang="en-US" sz="1800" b="1" dirty="0" smtClean="0"/>
              <a:t>Many cool ideas </a:t>
            </a:r>
            <a:r>
              <a:rPr lang="en-US" sz="1800" b="1" dirty="0"/>
              <a:t>already adopted by mainstream </a:t>
            </a:r>
            <a:r>
              <a:rPr lang="en-US" sz="1800" b="1" dirty="0" smtClean="0"/>
              <a:t>languages</a:t>
            </a:r>
            <a:r>
              <a:rPr lang="en-US" sz="1800" dirty="0" smtClean="0"/>
              <a:t>:</a:t>
            </a:r>
          </a:p>
          <a:p>
            <a:pPr lvl="2">
              <a:lnSpc>
                <a:spcPct val="110000"/>
              </a:lnSpc>
            </a:pPr>
            <a:r>
              <a:rPr lang="en-US" sz="1467" dirty="0" smtClean="0"/>
              <a:t>Lambdas</a:t>
            </a:r>
            <a:r>
              <a:rPr lang="en-US" sz="1467" dirty="0"/>
              <a:t>, </a:t>
            </a:r>
            <a:r>
              <a:rPr lang="en-US" sz="1467" dirty="0" smtClean="0"/>
              <a:t>Generics </a:t>
            </a:r>
            <a:r>
              <a:rPr lang="en-US" sz="1467" dirty="0"/>
              <a:t>in </a:t>
            </a:r>
            <a:r>
              <a:rPr lang="en-US" sz="1467" dirty="0" smtClean="0"/>
              <a:t>Java/C#, Rust's </a:t>
            </a:r>
            <a:r>
              <a:rPr lang="en-US" sz="1467" dirty="0"/>
              <a:t>type </a:t>
            </a:r>
            <a:r>
              <a:rPr lang="en-US" sz="1467" dirty="0" smtClean="0"/>
              <a:t>system, datatypes, pattern matching</a:t>
            </a:r>
            <a:br>
              <a:rPr lang="en-US" sz="1467" dirty="0" smtClean="0"/>
            </a:br>
            <a:r>
              <a:rPr lang="en-US" sz="1467" dirty="0" smtClean="0"/>
              <a:t>                                                      (</a:t>
            </a:r>
            <a:r>
              <a:rPr lang="en-US" sz="1467" u="sng" dirty="0" smtClean="0"/>
              <a:t>most admired language</a:t>
            </a:r>
            <a:r>
              <a:rPr lang="en-US" sz="1467" dirty="0" smtClean="0"/>
              <a:t> on Stack Overflow for the last 11 years!)</a:t>
            </a:r>
          </a:p>
          <a:p>
            <a:pPr lvl="1">
              <a:lnSpc>
                <a:spcPct val="110000"/>
              </a:lnSpc>
            </a:pPr>
            <a:r>
              <a:rPr lang="en-US" sz="1800" b="1" dirty="0"/>
              <a:t>Functional </a:t>
            </a:r>
            <a:r>
              <a:rPr lang="en-US" sz="1800" b="1" dirty="0" smtClean="0"/>
              <a:t>programmers often </a:t>
            </a:r>
            <a:r>
              <a:rPr lang="en-US" sz="1800" b="1" u="sng" dirty="0"/>
              <a:t>earn more</a:t>
            </a:r>
            <a:r>
              <a:rPr lang="en-US" sz="1800" dirty="0"/>
              <a:t> </a:t>
            </a:r>
            <a:r>
              <a:rPr lang="en-US" sz="1800" dirty="0" smtClean="0"/>
              <a:t>(Stack Overflow developer survey</a:t>
            </a:r>
            <a:r>
              <a:rPr lang="en-US" sz="1800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sz="1800" b="1" dirty="0" smtClean="0"/>
              <a:t>Functional programs are </a:t>
            </a:r>
            <a:r>
              <a:rPr lang="en-US" sz="1800" b="1" u="sng" dirty="0" smtClean="0"/>
              <a:t>concise, elegant, beautiful</a:t>
            </a:r>
            <a:endParaRPr lang="en-US" sz="1800" b="1" u="sng" dirty="0"/>
          </a:p>
          <a:p>
            <a:pPr lvl="2">
              <a:lnSpc>
                <a:spcPct val="110000"/>
              </a:lnSpc>
            </a:pPr>
            <a:r>
              <a:rPr lang="en-US" sz="1467" dirty="0" smtClean="0"/>
              <a:t>This makes </a:t>
            </a:r>
            <a:r>
              <a:rPr lang="en-US" sz="1467" dirty="0"/>
              <a:t>reasoning </a:t>
            </a:r>
            <a:r>
              <a:rPr lang="en-US" sz="1467" dirty="0" smtClean="0"/>
              <a:t>about programs much easier, both informally and </a:t>
            </a:r>
            <a:r>
              <a:rPr lang="en-US" sz="1467" u="sng" dirty="0" smtClean="0"/>
              <a:t>formally</a:t>
            </a:r>
          </a:p>
          <a:p>
            <a:pPr>
              <a:lnSpc>
                <a:spcPct val="110000"/>
              </a:lnSpc>
            </a:pPr>
            <a:r>
              <a:rPr lang="en-US" sz="2134" b="1" dirty="0" smtClean="0"/>
              <a:t>For this course this last point is very important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verification by proving theorems about purely functional programs in Coq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04005"/>
            <a:ext cx="1232347" cy="12321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444077"/>
            <a:ext cx="1295400" cy="68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Coq proof that append is associative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152167"/>
            <a:ext cx="6553200" cy="1801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38275"/>
            <a:ext cx="59245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5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0117" b="2012"/>
          <a:stretch/>
        </p:blipFill>
        <p:spPr>
          <a:xfrm>
            <a:off x="-1" y="0"/>
            <a:ext cx="9144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0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794208"/>
            <a:ext cx="3886199" cy="1680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"/>
            <a:ext cx="8382000" cy="9525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Machine-checked proofs of </a:t>
            </a:r>
            <a:r>
              <a:rPr lang="en-US" sz="3600" b="1" dirty="0" smtClean="0">
                <a:solidFill>
                  <a:schemeClr val="tx2"/>
                </a:solidFill>
              </a:rPr>
              <a:t>math theorems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800100"/>
            <a:ext cx="8839199" cy="3886200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The 4-color theorem</a:t>
            </a:r>
          </a:p>
          <a:p>
            <a:pPr lvl="1"/>
            <a:r>
              <a:rPr lang="en-US" sz="1800" dirty="0" smtClean="0"/>
              <a:t>proved in 1976, simplified in 1996</a:t>
            </a:r>
          </a:p>
          <a:p>
            <a:pPr lvl="1"/>
            <a:r>
              <a:rPr lang="en-US" sz="1800" dirty="0" smtClean="0"/>
              <a:t>proofs rely on a computer</a:t>
            </a:r>
          </a:p>
          <a:p>
            <a:pPr lvl="1"/>
            <a:r>
              <a:rPr lang="en-US" sz="1800" dirty="0" smtClean="0"/>
              <a:t>infeasible </a:t>
            </a:r>
            <a:r>
              <a:rPr lang="en-US" sz="1800" dirty="0"/>
              <a:t>for a human to </a:t>
            </a:r>
            <a:r>
              <a:rPr lang="en-US" sz="1800" dirty="0" smtClean="0"/>
              <a:t>check</a:t>
            </a:r>
          </a:p>
          <a:p>
            <a:pPr lvl="1"/>
            <a:r>
              <a:rPr lang="en-US" sz="1800" dirty="0" smtClean="0"/>
              <a:t>initially not </a:t>
            </a:r>
            <a:r>
              <a:rPr lang="en-US" sz="1800" dirty="0"/>
              <a:t>accepted by all mathematicians</a:t>
            </a:r>
          </a:p>
          <a:p>
            <a:pPr lvl="1"/>
            <a:r>
              <a:rPr lang="en-US" sz="1800" dirty="0" smtClean="0"/>
              <a:t>mechanized in Coq by Georges Gonthier in 2005 </a:t>
            </a:r>
          </a:p>
          <a:p>
            <a:pPr>
              <a:lnSpc>
                <a:spcPct val="120000"/>
              </a:lnSpc>
            </a:pPr>
            <a:r>
              <a:rPr lang="en-US" sz="2000" b="1" dirty="0" smtClean="0"/>
              <a:t>Construction </a:t>
            </a:r>
            <a:r>
              <a:rPr lang="en-US" sz="2000" b="1" dirty="0"/>
              <a:t>of perfectoid spaces</a:t>
            </a:r>
            <a:r>
              <a:rPr lang="en-US" sz="2000" dirty="0"/>
              <a:t> </a:t>
            </a:r>
            <a:r>
              <a:rPr lang="en-US" sz="2000" dirty="0" smtClean="0"/>
              <a:t>(Peter Scholze, Lean community, 2020)</a:t>
            </a:r>
          </a:p>
          <a:p>
            <a:pPr lvl="1"/>
            <a:r>
              <a:rPr lang="en-US" sz="1800" dirty="0"/>
              <a:t>Mathlib math library for Lean has over 100,000 theorems, over 1,000,000 lines of code, and an active community including many mathematicians (e.g. Terence </a:t>
            </a:r>
            <a:r>
              <a:rPr lang="en-US" sz="1800" dirty="0" smtClean="0"/>
              <a:t>Tao)</a:t>
            </a:r>
          </a:p>
          <a:p>
            <a:r>
              <a:rPr lang="en-US" sz="2000" b="1" dirty="0" smtClean="0"/>
              <a:t>AlphaProof: Google DeepMind AI achieves silver medalist level in IMO (2024)</a:t>
            </a:r>
          </a:p>
          <a:p>
            <a:pPr lvl="1"/>
            <a:r>
              <a:rPr lang="en-US" sz="1800" dirty="0" smtClean="0"/>
              <a:t>Key ingredient: the Lean proof assistant checks each step of the AI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0" y="2476500"/>
            <a:ext cx="22677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[World map from Wikipedia]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7" t="14422" r="1" b="161"/>
          <a:stretch/>
        </p:blipFill>
        <p:spPr>
          <a:xfrm>
            <a:off x="2895600" y="4578296"/>
            <a:ext cx="3382384" cy="113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5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Formalizing simple imperative language </a:t>
            </a:r>
            <a:endParaRPr lang="en-US" sz="3200" b="1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26" y="1111363"/>
            <a:ext cx="3431174" cy="4260737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76300"/>
            <a:ext cx="3696917" cy="476597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48679</TotalTime>
  <Words>2132</Words>
  <Application>Microsoft Office PowerPoint</Application>
  <PresentationFormat>On-screen Show (16:10)</PresentationFormat>
  <Paragraphs>303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Optima</vt:lpstr>
      <vt:lpstr>Office Theme</vt:lpstr>
      <vt:lpstr>Proofs are Programs Winter 2024-25 @ Ruhr Uni Bochum</vt:lpstr>
      <vt:lpstr>This course in a nutshell</vt:lpstr>
      <vt:lpstr>The Coq proof assistant</vt:lpstr>
      <vt:lpstr>Functional programming</vt:lpstr>
      <vt:lpstr>Functional Programming in practice</vt:lpstr>
      <vt:lpstr>Coq proof that append is associative</vt:lpstr>
      <vt:lpstr>PowerPoint Presentation</vt:lpstr>
      <vt:lpstr>Machine-checked proofs of math theorems</vt:lpstr>
      <vt:lpstr>Formalizing simple imperative language </vt:lpstr>
      <vt:lpstr>PowerPoint Presentation</vt:lpstr>
      <vt:lpstr>Secure information flow</vt:lpstr>
      <vt:lpstr>In this course you will learn ...</vt:lpstr>
      <vt:lpstr>Conclusion on this course</vt:lpstr>
      <vt:lpstr>Lecture logistics</vt:lpstr>
      <vt:lpstr>Exercises</vt:lpstr>
      <vt:lpstr>Tutorials: Q&amp;A about the exercise sheets</vt:lpstr>
      <vt:lpstr>Exams</vt:lpstr>
      <vt:lpstr>Final grade</vt:lpstr>
      <vt:lpstr>Follow up course next semester Foundations of Programming Languages, Verification, and Security</vt:lpstr>
      <vt:lpstr>3. Foundations of ...</vt:lpstr>
      <vt:lpstr>Backup Slides</vt:lpstr>
      <vt:lpstr>Logics and proofs</vt:lpstr>
      <vt:lpstr>The story of logics is quite fascinating</vt:lpstr>
      <vt:lpstr>Logics and computer science</vt:lpstr>
      <vt:lpstr>Logics and proofs</vt:lpstr>
      <vt:lpstr>Program verification in proof assistants Proving mathematically that a program satisfies a specification</vt:lpstr>
    </vt:vector>
  </TitlesOfParts>
  <Company>Inria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Catalin Hritcu</dc:creator>
  <cp:lastModifiedBy>Catalin Hritcu</cp:lastModifiedBy>
  <cp:revision>2314</cp:revision>
  <dcterms:created xsi:type="dcterms:W3CDTF">2016-12-13T09:19:39Z</dcterms:created>
  <dcterms:modified xsi:type="dcterms:W3CDTF">2024-10-09T17:50:03Z</dcterms:modified>
</cp:coreProperties>
</file>